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2" r:id="rId3"/>
    <p:sldId id="273" r:id="rId4"/>
    <p:sldId id="274" r:id="rId5"/>
    <p:sldId id="275" r:id="rId6"/>
    <p:sldId id="280" r:id="rId7"/>
    <p:sldId id="282" r:id="rId8"/>
    <p:sldId id="277" r:id="rId9"/>
    <p:sldId id="283" r:id="rId10"/>
    <p:sldId id="276" r:id="rId11"/>
    <p:sldId id="278" r:id="rId12"/>
    <p:sldId id="27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FF"/>
    <a:srgbClr val="EFEFEF"/>
    <a:srgbClr val="F0F0F0"/>
    <a:srgbClr val="CFD5EA"/>
    <a:srgbClr val="A7ABB9"/>
    <a:srgbClr val="FFF5BE"/>
    <a:srgbClr val="FFEC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76"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D5243-558B-4DFD-B4DD-56214CE75F58}" type="datetimeFigureOut">
              <a:rPr lang="ru-RU" smtClean="0"/>
              <a:t>23.08.2022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64A90-FE72-4D8B-A0F0-59326C43C613}" type="slidenum">
              <a:rPr lang="ru-RU" smtClean="0"/>
              <a:t>‹#›</a:t>
            </a:fld>
            <a:endParaRPr lang="ru-RU"/>
          </a:p>
        </p:txBody>
      </p:sp>
    </p:spTree>
    <p:extLst>
      <p:ext uri="{BB962C8B-B14F-4D97-AF65-F5344CB8AC3E}">
        <p14:creationId xmlns:p14="http://schemas.microsoft.com/office/powerpoint/2010/main" val="388056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564A90-FE72-4D8B-A0F0-59326C43C613}" type="slidenum">
              <a:rPr lang="ru-RU" smtClean="0"/>
              <a:t>1</a:t>
            </a:fld>
            <a:endParaRPr lang="ru-RU"/>
          </a:p>
        </p:txBody>
      </p:sp>
    </p:spTree>
    <p:extLst>
      <p:ext uri="{BB962C8B-B14F-4D97-AF65-F5344CB8AC3E}">
        <p14:creationId xmlns:p14="http://schemas.microsoft.com/office/powerpoint/2010/main" val="365290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7C4E2-985A-4EBC-A010-4A88CB06D7F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F5B0842-CD2B-426D-A290-CAF5CAF53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85E1254-9E3D-463F-8C01-80A48F1AB12C}"/>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F0C8423B-4938-4703-A283-E19098DE83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34AC93-6D67-4075-8F63-92068A4838EA}"/>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81981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2E9183-87C9-44E5-9C36-1A2952609CD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1DF82C0-633A-495B-87C8-500EF12EC1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A5E0A7-CC8D-4919-BD8A-DF03A0A68110}"/>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4C307D8D-5C60-4C66-B8D3-DCAC82705A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C6BB07-A3DB-4D4E-934A-D7E6782EBD48}"/>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52549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C96B61B-78B6-44A3-8860-94036B7298A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78F1B49-CD14-4D12-B83D-5087CF5038D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049482-AF82-4255-A123-FE66B979D46C}"/>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50AC1101-ABE2-4056-8F4E-19EBA6EA1A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0E32ED7-B353-4D5B-902C-9D42086A1B20}"/>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27747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22290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31134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40346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9904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60148DA-AD98-4490-A679-DE857F65C989}" type="datetimeFigureOut">
              <a:rPr lang="ru-RU" smtClean="0"/>
              <a:t>23.08.2022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62876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60148DA-AD98-4490-A679-DE857F65C989}" type="datetimeFigureOut">
              <a:rPr lang="ru-RU" smtClean="0"/>
              <a:t>23.08.2022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016385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60148DA-AD98-4490-A679-DE857F65C989}" type="datetimeFigureOut">
              <a:rPr lang="ru-RU" smtClean="0"/>
              <a:t>23.08.2022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40506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56425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76843-6641-46BF-878A-62DDB351E91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6132B2C-8AAE-44E1-A7E8-865DB840FB2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54D32F-DBD2-4219-ABFD-91DB1E352508}"/>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7531BA05-7BD1-4E5C-B35B-85857F06F9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73787F-5AD3-446E-AF5A-258ED28FDADB}"/>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921813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55863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35487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57735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1733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397837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60148DA-AD98-4490-A679-DE857F65C989}" type="datetimeFigureOut">
              <a:rPr lang="ru-RU" smtClean="0"/>
              <a:t>23.08.2022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50523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60148DA-AD98-4490-A679-DE857F65C989}" type="datetimeFigureOut">
              <a:rPr lang="ru-RU" smtClean="0"/>
              <a:t>23.08.2022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285040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51507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48132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83963-DF37-448A-BB74-9DADD846905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28C2BA3-C64A-4896-A1E2-17FA99EE0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C21DE47-2663-4A4A-B114-F52AACFC52FD}"/>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77B8B2DB-B229-469D-B5F3-4B860023D7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A31AF3-3F03-414D-9805-7F6E251887D9}"/>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57590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27B75-A102-4338-9FC8-4BBEDF6610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20D22B1-57A3-4648-8990-B06436888B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3270AF6-37A8-4222-A9A8-F32756ACDD7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AF3BBCA-A019-431F-A6A5-66A22152782A}"/>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Нижний колонтитул 5">
            <a:extLst>
              <a:ext uri="{FF2B5EF4-FFF2-40B4-BE49-F238E27FC236}">
                <a16:creationId xmlns:a16="http://schemas.microsoft.com/office/drawing/2014/main" id="{2A769069-39F6-4620-B63F-3798027181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AC95F9F-B60A-41B1-B554-0082187DCDB1}"/>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9884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AB2EE5-ED25-435F-93B0-AA26C83A155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7D861C3-9484-4A92-80AE-054B5B08F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737F405-8A5D-452F-A867-8C931950B48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54D0F-0D95-4A88-B8D0-D462F22A2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168D23D-C68C-4E4D-BE7B-5FA24EEEF92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F42862A-2DAC-4521-9303-875C4C639B24}"/>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8" name="Нижний колонтитул 7">
            <a:extLst>
              <a:ext uri="{FF2B5EF4-FFF2-40B4-BE49-F238E27FC236}">
                <a16:creationId xmlns:a16="http://schemas.microsoft.com/office/drawing/2014/main" id="{5E64EECB-0AD7-4E7E-89B7-1CD51CD4CF7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09203A9-20F4-4FF8-9441-97AC92CA8EB1}"/>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60684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090118-8DBC-4CFC-AFD3-20A2E267466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2529263-898E-4151-86B0-41E88657443B}"/>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4" name="Нижний колонтитул 3">
            <a:extLst>
              <a:ext uri="{FF2B5EF4-FFF2-40B4-BE49-F238E27FC236}">
                <a16:creationId xmlns:a16="http://schemas.microsoft.com/office/drawing/2014/main" id="{167C667E-08D3-4B34-84E0-CC71E224107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DCF53C-AEA4-4D13-8E5E-3BBD304A4875}"/>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15730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AAAEC4E-412A-4925-9684-4D2BE25C7CFB}"/>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3" name="Нижний колонтитул 2">
            <a:extLst>
              <a:ext uri="{FF2B5EF4-FFF2-40B4-BE49-F238E27FC236}">
                <a16:creationId xmlns:a16="http://schemas.microsoft.com/office/drawing/2014/main" id="{0A45912B-354A-4E13-BBC7-9B24A5533E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24D4A14-02E4-488B-9F09-D084AB18AA3E}"/>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0124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D0F17-9B99-4AC8-A035-84A6D1683C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5AB2B9E-EB32-4301-BA25-A5FB95596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611B5E7-19B9-4D87-B72E-2DACD1A0D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E93531F-6420-49E3-8B5F-5B03D1C3C655}"/>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Нижний колонтитул 5">
            <a:extLst>
              <a:ext uri="{FF2B5EF4-FFF2-40B4-BE49-F238E27FC236}">
                <a16:creationId xmlns:a16="http://schemas.microsoft.com/office/drawing/2014/main" id="{8D232FFC-744E-41F0-91AA-F45237259F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B798859-A3B3-4277-BFF5-A733AE0834A2}"/>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83200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6B472-437E-443B-91A1-5BF0F23761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3FBEA69-C5B3-4ED0-84A8-3EE4988B8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F2EAC43-D65C-44F3-BD28-83674F805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5517FB2-7814-4A70-A7BA-1F5683F11AB7}"/>
              </a:ext>
            </a:extLst>
          </p:cNvPr>
          <p:cNvSpPr>
            <a:spLocks noGrp="1"/>
          </p:cNvSpPr>
          <p:nvPr>
            <p:ph type="dt" sz="half" idx="10"/>
          </p:nvPr>
        </p:nvSpPr>
        <p:spPr/>
        <p:txBody>
          <a:bodyPr/>
          <a:lstStyle/>
          <a:p>
            <a:fld id="{060148DA-AD98-4490-A679-DE857F65C989}" type="datetimeFigureOut">
              <a:rPr lang="ru-RU" smtClean="0"/>
              <a:t>23.08.2022</a:t>
            </a:fld>
            <a:endParaRPr lang="ru-RU"/>
          </a:p>
        </p:txBody>
      </p:sp>
      <p:sp>
        <p:nvSpPr>
          <p:cNvPr id="6" name="Нижний колонтитул 5">
            <a:extLst>
              <a:ext uri="{FF2B5EF4-FFF2-40B4-BE49-F238E27FC236}">
                <a16:creationId xmlns:a16="http://schemas.microsoft.com/office/drawing/2014/main" id="{EF3362DF-9EEC-42E2-8D3B-66D6AE5FC7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71C9A82-97CE-4FD7-A47C-67E5800792E9}"/>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65956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1BAC8-0306-459A-BF9C-EC0B453DE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96953E8-1C9B-4FAF-8033-1163357B1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2E8D124-26BB-4A51-B18D-6894F7E60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48DA-AD98-4490-A679-DE857F65C989}"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D5A24941-0363-4751-9643-923F5991D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2E3DF61-6A80-4D90-A7AD-C25B1AB92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98CD7-1AD3-4086-9979-32E547940852}" type="slidenum">
              <a:rPr lang="ru-RU" smtClean="0"/>
              <a:t>‹#›</a:t>
            </a:fld>
            <a:endParaRPr lang="ru-RU"/>
          </a:p>
        </p:txBody>
      </p:sp>
    </p:spTree>
    <p:extLst>
      <p:ext uri="{BB962C8B-B14F-4D97-AF65-F5344CB8AC3E}">
        <p14:creationId xmlns:p14="http://schemas.microsoft.com/office/powerpoint/2010/main" val="1756309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60148DA-AD98-4490-A679-DE857F65C989}" type="datetimeFigureOut">
              <a:rPr lang="ru-RU" smtClean="0"/>
              <a:t>23.08.2022</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2C98CD7-1AD3-4086-9979-32E547940852}" type="slidenum">
              <a:rPr lang="ru-RU" smtClean="0"/>
              <a:t>‹#›</a:t>
            </a:fld>
            <a:endParaRPr lang="ru-RU"/>
          </a:p>
        </p:txBody>
      </p:sp>
    </p:spTree>
    <p:extLst>
      <p:ext uri="{BB962C8B-B14F-4D97-AF65-F5344CB8AC3E}">
        <p14:creationId xmlns:p14="http://schemas.microsoft.com/office/powerpoint/2010/main" val="1071051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poch…">
            <a:extLst>
              <a:ext uri="{FF2B5EF4-FFF2-40B4-BE49-F238E27FC236}">
                <a16:creationId xmlns:a16="http://schemas.microsoft.com/office/drawing/2014/main" id="{53553042-B705-4C89-BD4B-905766DB9EC5}"/>
              </a:ext>
            </a:extLst>
          </p:cNvPr>
          <p:cNvSpPr txBox="1"/>
          <p:nvPr/>
        </p:nvSpPr>
        <p:spPr>
          <a:xfrm>
            <a:off x="0" y="6539384"/>
            <a:ext cx="539862" cy="2308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45720" bIns="45720">
            <a:spAutoFit/>
          </a:bodyPr>
          <a:lstStyle/>
          <a:p>
            <a:pPr algn="ctr">
              <a:lnSpc>
                <a:spcPct val="100000"/>
              </a:lnSpc>
              <a:defRPr b="1" cap="all">
                <a:solidFill>
                  <a:srgbClr val="000000"/>
                </a:solidFill>
                <a:latin typeface="Roboto"/>
                <a:ea typeface="Roboto"/>
                <a:cs typeface="Roboto"/>
                <a:sym typeface="Roboto"/>
              </a:defRPr>
            </a:pPr>
            <a:endParaRPr sz="900" dirty="0">
              <a:latin typeface="Arial" panose="020B0604020202020204" pitchFamily="34" charset="0"/>
              <a:cs typeface="Arial" panose="020B0604020202020204" pitchFamily="34" charset="0"/>
            </a:endParaRPr>
          </a:p>
        </p:txBody>
      </p:sp>
      <p:pic>
        <p:nvPicPr>
          <p:cNvPr id="63" name="Рисунок 62">
            <a:extLst>
              <a:ext uri="{FF2B5EF4-FFF2-40B4-BE49-F238E27FC236}">
                <a16:creationId xmlns:a16="http://schemas.microsoft.com/office/drawing/2014/main" id="{B6CD732E-A58F-41A1-B0FD-BE6B09A89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829" y="250048"/>
            <a:ext cx="716309" cy="886535"/>
          </a:xfrm>
          <a:prstGeom prst="rect">
            <a:avLst/>
          </a:prstGeom>
        </p:spPr>
      </p:pic>
      <p:cxnSp>
        <p:nvCxnSpPr>
          <p:cNvPr id="72" name="Прямая соединительная линия 71">
            <a:extLst>
              <a:ext uri="{FF2B5EF4-FFF2-40B4-BE49-F238E27FC236}">
                <a16:creationId xmlns:a16="http://schemas.microsoft.com/office/drawing/2014/main" id="{BF2E2686-6411-4DD9-9AA4-8FF7CA976E5A}"/>
              </a:ext>
            </a:extLst>
          </p:cNvPr>
          <p:cNvCxnSpPr>
            <a:cxnSpLocks/>
          </p:cNvCxnSpPr>
          <p:nvPr/>
        </p:nvCxnSpPr>
        <p:spPr>
          <a:xfrm>
            <a:off x="0" y="1368603"/>
            <a:ext cx="121919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8" name="Группа 57">
            <a:extLst>
              <a:ext uri="{FF2B5EF4-FFF2-40B4-BE49-F238E27FC236}">
                <a16:creationId xmlns:a16="http://schemas.microsoft.com/office/drawing/2014/main" id="{FC123DF9-4493-426A-B2B1-DCA967A4A706}"/>
              </a:ext>
            </a:extLst>
          </p:cNvPr>
          <p:cNvGrpSpPr/>
          <p:nvPr/>
        </p:nvGrpSpPr>
        <p:grpSpPr>
          <a:xfrm>
            <a:off x="813212" y="211432"/>
            <a:ext cx="9818393" cy="1066774"/>
            <a:chOff x="4513373" y="705888"/>
            <a:chExt cx="3724549" cy="1066774"/>
          </a:xfrm>
        </p:grpSpPr>
        <p:grpSp>
          <p:nvGrpSpPr>
            <p:cNvPr id="59" name="Группа 58">
              <a:extLst>
                <a:ext uri="{FF2B5EF4-FFF2-40B4-BE49-F238E27FC236}">
                  <a16:creationId xmlns:a16="http://schemas.microsoft.com/office/drawing/2014/main" id="{FFFB2B93-285A-4C64-B833-55DDCE7DCB56}"/>
                </a:ext>
              </a:extLst>
            </p:cNvPr>
            <p:cNvGrpSpPr/>
            <p:nvPr/>
          </p:nvGrpSpPr>
          <p:grpSpPr>
            <a:xfrm>
              <a:off x="5463880" y="1464885"/>
              <a:ext cx="1836621" cy="307777"/>
              <a:chOff x="5463880" y="1464885"/>
              <a:chExt cx="1836621" cy="307777"/>
            </a:xfrm>
          </p:grpSpPr>
          <p:sp>
            <p:nvSpPr>
              <p:cNvPr id="66" name="Прямоугольник 65">
                <a:extLst>
                  <a:ext uri="{FF2B5EF4-FFF2-40B4-BE49-F238E27FC236}">
                    <a16:creationId xmlns:a16="http://schemas.microsoft.com/office/drawing/2014/main" id="{57D7EC70-1A7E-45C5-93C4-24A072797BF0}"/>
                  </a:ext>
                </a:extLst>
              </p:cNvPr>
              <p:cNvSpPr/>
              <p:nvPr/>
            </p:nvSpPr>
            <p:spPr>
              <a:xfrm>
                <a:off x="5684819" y="1488805"/>
                <a:ext cx="1394744" cy="23090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67" name="Прямоугольник 66">
                <a:extLst>
                  <a:ext uri="{FF2B5EF4-FFF2-40B4-BE49-F238E27FC236}">
                    <a16:creationId xmlns:a16="http://schemas.microsoft.com/office/drawing/2014/main" id="{E7B5D90B-8D42-4626-BE67-09C5AEA7F265}"/>
                  </a:ext>
                </a:extLst>
              </p:cNvPr>
              <p:cNvSpPr/>
              <p:nvPr/>
            </p:nvSpPr>
            <p:spPr>
              <a:xfrm>
                <a:off x="5463880" y="1464885"/>
                <a:ext cx="1836621" cy="307777"/>
              </a:xfrm>
              <a:prstGeom prst="rect">
                <a:avLst/>
              </a:prstGeom>
            </p:spPr>
            <p:txBody>
              <a:bodyPr wrap="square">
                <a:spAutoFit/>
              </a:bodyPr>
              <a:lstStyle/>
              <a:p>
                <a:pPr algn="ctr"/>
                <a:r>
                  <a:rPr lang="ru-RU" sz="1400" b="1" dirty="0" smtClean="0">
                    <a:latin typeface="Arial" panose="020B0604020202020204" pitchFamily="34" charset="0"/>
                    <a:cs typeface="Arial" panose="020B0604020202020204" pitchFamily="34" charset="0"/>
                  </a:rPr>
                  <a:t>16-17 сентября 2022 </a:t>
                </a:r>
                <a:r>
                  <a:rPr lang="ru-RU" sz="1400" b="1" dirty="0">
                    <a:latin typeface="Arial" panose="020B0604020202020204" pitchFamily="34" charset="0"/>
                    <a:cs typeface="Arial" panose="020B0604020202020204" pitchFamily="34" charset="0"/>
                  </a:rPr>
                  <a:t>г. </a:t>
                </a:r>
              </a:p>
            </p:txBody>
          </p:sp>
        </p:grpSp>
        <p:sp>
          <p:nvSpPr>
            <p:cNvPr id="60" name="Head of Business Development">
              <a:extLst>
                <a:ext uri="{FF2B5EF4-FFF2-40B4-BE49-F238E27FC236}">
                  <a16:creationId xmlns:a16="http://schemas.microsoft.com/office/drawing/2014/main" id="{97142C40-277B-4EC3-85ED-1B9ADB8EF0E8}"/>
                </a:ext>
              </a:extLst>
            </p:cNvPr>
            <p:cNvSpPr txBox="1"/>
            <p:nvPr/>
          </p:nvSpPr>
          <p:spPr>
            <a:xfrm>
              <a:off x="4513373" y="705888"/>
              <a:ext cx="3724549" cy="7386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000" b="1">
                  <a:solidFill>
                    <a:schemeClr val="accent4">
                      <a:lumOff val="-7999"/>
                    </a:schemeClr>
                  </a:solidFill>
                  <a:latin typeface="Roboto"/>
                  <a:ea typeface="Roboto"/>
                  <a:cs typeface="Roboto"/>
                  <a:sym typeface="Roboto"/>
                </a:defRPr>
              </a:lvl1pPr>
            </a:lstStyle>
            <a:p>
              <a:pPr algn="ctr"/>
              <a:r>
                <a:rPr lang="ru-RU" sz="1600" dirty="0">
                  <a:solidFill>
                    <a:schemeClr val="tx1"/>
                  </a:solidFill>
                  <a:latin typeface="Arial" panose="020B0604020202020204" pitchFamily="34" charset="0"/>
                  <a:cs typeface="Arial" panose="020B0604020202020204" pitchFamily="34" charset="0"/>
                </a:rPr>
                <a:t>Международная научно-практическая конференция </a:t>
              </a:r>
            </a:p>
            <a:p>
              <a:pPr algn="ctr"/>
              <a:r>
                <a:rPr lang="ru-RU" sz="1600" dirty="0">
                  <a:solidFill>
                    <a:schemeClr val="tx1"/>
                  </a:solidFill>
                  <a:latin typeface="Arial" panose="020B0604020202020204" pitchFamily="34" charset="0"/>
                  <a:cs typeface="Arial" panose="020B0604020202020204" pitchFamily="34" charset="0"/>
                </a:rPr>
                <a:t>«Перспективы применения химических методов увеличения нефтеотдачи пластов (ХМУН) на поздней стадии разработки»</a:t>
              </a:r>
            </a:p>
          </p:txBody>
        </p:sp>
      </p:grpSp>
      <p:sp>
        <p:nvSpPr>
          <p:cNvPr id="33" name="Прямоугольник 32"/>
          <p:cNvSpPr/>
          <p:nvPr/>
        </p:nvSpPr>
        <p:spPr>
          <a:xfrm>
            <a:off x="3931809" y="1465232"/>
            <a:ext cx="7566243" cy="1031051"/>
          </a:xfrm>
          <a:prstGeom prst="rect">
            <a:avLst/>
          </a:prstGeom>
        </p:spPr>
        <p:txBody>
          <a:bodyPr wrap="square">
            <a:spAutoFit/>
          </a:bodyPr>
          <a:lstStyle/>
          <a:p>
            <a:pPr algn="ctr"/>
            <a:r>
              <a:rPr lang="ru-RU" sz="1400" b="1" dirty="0">
                <a:latin typeface="Arial" panose="020B0604020202020204" pitchFamily="34" charset="0"/>
                <a:cs typeface="Arial" panose="020B0604020202020204" pitchFamily="34" charset="0"/>
              </a:rPr>
              <a:t>Исследование влияния содержания углекислого газа в составе рабочего агента-углеводородных газов на испаряемость </a:t>
            </a:r>
            <a:r>
              <a:rPr lang="ru-RU" sz="1400" b="1" dirty="0" smtClean="0">
                <a:latin typeface="Arial" panose="020B0604020202020204" pitchFamily="34" charset="0"/>
                <a:cs typeface="Arial" panose="020B0604020202020204" pitchFamily="34" charset="0"/>
              </a:rPr>
              <a:t>конденсатов</a:t>
            </a:r>
          </a:p>
          <a:p>
            <a:pPr algn="ctr">
              <a:spcBef>
                <a:spcPts val="600"/>
              </a:spcBef>
            </a:pPr>
            <a:r>
              <a:rPr lang="en-US" sz="1400" b="1" dirty="0">
                <a:latin typeface="Arial" panose="020B0604020202020204" pitchFamily="34" charset="0"/>
                <a:cs typeface="Arial" panose="020B0604020202020204" pitchFamily="34" charset="0"/>
              </a:rPr>
              <a:t>Investigation of the effect of carbon dioxide content in the composition of the working agent-hydrocarbon gases on the evaporation of </a:t>
            </a:r>
            <a:r>
              <a:rPr lang="en-US" sz="1400" b="1" dirty="0" smtClean="0">
                <a:latin typeface="Arial" panose="020B0604020202020204" pitchFamily="34" charset="0"/>
                <a:cs typeface="Arial" panose="020B0604020202020204" pitchFamily="34" charset="0"/>
              </a:rPr>
              <a:t>condensates</a:t>
            </a:r>
            <a:endParaRPr lang="en-US" sz="1400" b="1" dirty="0">
              <a:latin typeface="Arial" panose="020B0604020202020204" pitchFamily="34" charset="0"/>
              <a:cs typeface="Arial" panose="020B0604020202020204" pitchFamily="34" charset="0"/>
            </a:endParaRPr>
          </a:p>
        </p:txBody>
      </p:sp>
      <p:sp>
        <p:nvSpPr>
          <p:cNvPr id="8" name="Прямоугольник 7"/>
          <p:cNvSpPr/>
          <p:nvPr/>
        </p:nvSpPr>
        <p:spPr>
          <a:xfrm>
            <a:off x="3901294" y="2472620"/>
            <a:ext cx="8081439" cy="4339650"/>
          </a:xfrm>
          <a:prstGeom prst="rect">
            <a:avLst/>
          </a:prstGeom>
        </p:spPr>
        <p:txBody>
          <a:bodyPr wrap="square">
            <a:spAutoFit/>
          </a:bodyPr>
          <a:lstStyle/>
          <a:p>
            <a:pPr algn="just"/>
            <a:r>
              <a:rPr lang="ru-RU" sz="1200" dirty="0">
                <a:latin typeface="Arial" panose="020B0604020202020204" pitchFamily="34" charset="0"/>
                <a:cs typeface="Arial" panose="020B0604020202020204" pitchFamily="34" charset="0"/>
              </a:rPr>
              <a:t>В данной статье изучаются испаряемость ретроградного конденсата при воздействии на газоконденсатное месторождение «сухими» природными газами, содержащими углекислый газ (СО2), продиктовано некоторыми его преимуществами по сравнению с другими </a:t>
            </a:r>
            <a:r>
              <a:rPr lang="ru-RU" sz="1200" dirty="0" err="1">
                <a:latin typeface="Arial" panose="020B0604020202020204" pitchFamily="34" charset="0"/>
                <a:cs typeface="Arial" panose="020B0604020202020204" pitchFamily="34" charset="0"/>
              </a:rPr>
              <a:t>неуглеводородными</a:t>
            </a:r>
            <a:r>
              <a:rPr lang="ru-RU" sz="1200" dirty="0">
                <a:latin typeface="Arial" panose="020B0604020202020204" pitchFamily="34" charset="0"/>
                <a:cs typeface="Arial" panose="020B0604020202020204" pitchFamily="34" charset="0"/>
              </a:rPr>
              <a:t> газами, такими как воздух, азот, дымовой газ и др. </a:t>
            </a:r>
          </a:p>
          <a:p>
            <a:pPr algn="just"/>
            <a:r>
              <a:rPr lang="ru-RU" sz="1200" dirty="0">
                <a:latin typeface="Arial" panose="020B0604020202020204" pitchFamily="34" charset="0"/>
                <a:cs typeface="Arial" panose="020B0604020202020204" pitchFamily="34" charset="0"/>
              </a:rPr>
              <a:t>Основываясь на это, изучаются показатели процесса воздействия на призабойную зону газоконденсатной скважины «сухим» газом обогащенными двуокисью углерода с учетом влияния физико-химических и термодинамических свойств газоконденсатной системы, плотности конденсата, температуры и количества контактов.</a:t>
            </a:r>
          </a:p>
          <a:p>
            <a:pPr algn="just"/>
            <a:r>
              <a:rPr lang="ru-RU" sz="1200" dirty="0">
                <a:latin typeface="Arial" panose="020B0604020202020204" pitchFamily="34" charset="0"/>
                <a:cs typeface="Arial" panose="020B0604020202020204" pitchFamily="34" charset="0"/>
              </a:rPr>
              <a:t>Сравнивая результаты исследований испаряемости конденсатов в присутствии углеводородных и </a:t>
            </a:r>
            <a:r>
              <a:rPr lang="ru-RU" sz="1200" dirty="0" err="1">
                <a:latin typeface="Arial" panose="020B0604020202020204" pitchFamily="34" charset="0"/>
                <a:cs typeface="Arial" panose="020B0604020202020204" pitchFamily="34" charset="0"/>
              </a:rPr>
              <a:t>неуглеводородных</a:t>
            </a:r>
            <a:r>
              <a:rPr lang="ru-RU" sz="1200" dirty="0">
                <a:latin typeface="Arial" panose="020B0604020202020204" pitchFamily="34" charset="0"/>
                <a:cs typeface="Arial" panose="020B0604020202020204" pitchFamily="34" charset="0"/>
              </a:rPr>
              <a:t> газов, утверждено, что «сухой» углеводородный газ, содержащий двуокись углерода, более активно испаряет ретроградный конденсат. Однако для повышения эффективности этого процесса следует учитывать количество контактов нагнетаемого газа и температуру призабойной зоны</a:t>
            </a:r>
            <a:r>
              <a:rPr lang="ru-RU"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180975" algn="just"/>
            <a:endParaRPr lang="ru-RU" sz="1200" dirty="0">
              <a:latin typeface="Arial" panose="020B0604020202020204" pitchFamily="34" charset="0"/>
              <a:cs typeface="Arial" panose="020B0604020202020204" pitchFamily="34" charset="0"/>
            </a:endParaRPr>
          </a:p>
          <a:p>
            <a:pPr indent="180975" algn="just"/>
            <a:r>
              <a:rPr lang="en-US" sz="1200" dirty="0">
                <a:latin typeface="Arial" panose="020B0604020202020204" pitchFamily="34" charset="0"/>
                <a:cs typeface="Arial" panose="020B0604020202020204" pitchFamily="34" charset="0"/>
              </a:rPr>
              <a:t>This article studies the volatility of retrograde condensate when a gas condensate field is exposed to “dry” natural gases including carbon dioxide (CO2), due to some of its advantages over other non-hydrocarbon gases, such as air, nitrogen, flue gas, etc.,</a:t>
            </a:r>
          </a:p>
          <a:p>
            <a:pPr indent="180975" algn="just"/>
            <a:r>
              <a:rPr lang="en-US" sz="1200" dirty="0">
                <a:latin typeface="Arial" panose="020B0604020202020204" pitchFamily="34" charset="0"/>
                <a:cs typeface="Arial" panose="020B0604020202020204" pitchFamily="34" charset="0"/>
              </a:rPr>
              <a:t>Based on this, the results of the process of exposing the </a:t>
            </a:r>
            <a:r>
              <a:rPr lang="en-US" sz="1200" dirty="0" err="1">
                <a:latin typeface="Arial" panose="020B0604020202020204" pitchFamily="34" charset="0"/>
                <a:cs typeface="Arial" panose="020B0604020202020204" pitchFamily="34" charset="0"/>
              </a:rPr>
              <a:t>bottomhole</a:t>
            </a:r>
            <a:r>
              <a:rPr lang="en-US" sz="1200" dirty="0">
                <a:latin typeface="Arial" panose="020B0604020202020204" pitchFamily="34" charset="0"/>
                <a:cs typeface="Arial" panose="020B0604020202020204" pitchFamily="34" charset="0"/>
              </a:rPr>
              <a:t> zone of a gas condensate well to “dry” gas enriched with carbon dioxide are studied, taking into account the influence of the physicochemical and thermodynamic properties of the gas condensate system, condensate density, temperature and number of contacts.</a:t>
            </a:r>
          </a:p>
          <a:p>
            <a:pPr indent="180975" algn="just"/>
            <a:r>
              <a:rPr lang="en-US" sz="1200" dirty="0">
                <a:latin typeface="Arial" panose="020B0604020202020204" pitchFamily="34" charset="0"/>
                <a:cs typeface="Arial" panose="020B0604020202020204" pitchFamily="34" charset="0"/>
              </a:rPr>
              <a:t>Comparing the results of studies of condensate volatility in the presence of hydrocarbon and non-hydrocarbon gases, it is stated that “dry” hydrocarbon gas containing carbon dioxide more actively evaporates retrograde condensate. However, to increase the efficiency of this process, it should take into account the number of injected gas contacts and the temperature of the </a:t>
            </a:r>
            <a:r>
              <a:rPr lang="en-US" sz="1200" dirty="0" err="1">
                <a:latin typeface="Arial" panose="020B0604020202020204" pitchFamily="34" charset="0"/>
                <a:cs typeface="Arial" panose="020B0604020202020204" pitchFamily="34" charset="0"/>
              </a:rPr>
              <a:t>bottomhole</a:t>
            </a:r>
            <a:r>
              <a:rPr lang="en-US" sz="1200" dirty="0">
                <a:latin typeface="Arial" panose="020B0604020202020204" pitchFamily="34" charset="0"/>
                <a:cs typeface="Arial" panose="020B0604020202020204" pitchFamily="34" charset="0"/>
              </a:rPr>
              <a:t> zone</a:t>
            </a:r>
            <a:r>
              <a:rPr lang="en-US" sz="1200" dirty="0" smtClean="0">
                <a:latin typeface="Arial" panose="020B0604020202020204" pitchFamily="34" charset="0"/>
                <a:cs typeface="Arial" panose="020B0604020202020204" pitchFamily="34" charset="0"/>
              </a:rPr>
              <a:t>.</a:t>
            </a:r>
            <a:endParaRPr lang="en-US" sz="1200" i="1" dirty="0">
              <a:latin typeface="Arial" panose="020B0604020202020204" pitchFamily="34" charset="0"/>
              <a:cs typeface="Arial" panose="020B0604020202020204" pitchFamily="34" charset="0"/>
            </a:endParaRPr>
          </a:p>
        </p:txBody>
      </p:sp>
      <p:sp>
        <p:nvSpPr>
          <p:cNvPr id="5" name="Прямоугольник 4"/>
          <p:cNvSpPr/>
          <p:nvPr/>
        </p:nvSpPr>
        <p:spPr>
          <a:xfrm>
            <a:off x="269931" y="3879590"/>
            <a:ext cx="3542613" cy="2769989"/>
          </a:xfrm>
          <a:prstGeom prst="rect">
            <a:avLst/>
          </a:prstGeom>
        </p:spPr>
        <p:txBody>
          <a:bodyPr wrap="square">
            <a:spAutoFit/>
          </a:bodyPr>
          <a:lstStyle/>
          <a:p>
            <a:pPr algn="ctr"/>
            <a:r>
              <a:rPr lang="ru-RU" sz="1200" b="1" dirty="0" smtClean="0">
                <a:latin typeface="Arial" panose="020B0604020202020204" pitchFamily="34" charset="0"/>
                <a:cs typeface="Arial" panose="020B0604020202020204" pitchFamily="34" charset="0"/>
              </a:rPr>
              <a:t>Гамидов </a:t>
            </a:r>
            <a:r>
              <a:rPr lang="ru-RU" sz="1200" b="1" dirty="0" err="1" smtClean="0">
                <a:latin typeface="Arial" panose="020B0604020202020204" pitchFamily="34" charset="0"/>
                <a:cs typeface="Arial" panose="020B0604020202020204" pitchFamily="34" charset="0"/>
              </a:rPr>
              <a:t>Натиг</a:t>
            </a:r>
            <a:r>
              <a:rPr lang="ru-RU" sz="1200" b="1" dirty="0" smtClean="0">
                <a:latin typeface="Arial" panose="020B0604020202020204" pitchFamily="34" charset="0"/>
                <a:cs typeface="Arial" panose="020B0604020202020204" pitchFamily="34" charset="0"/>
              </a:rPr>
              <a:t> Нейман </a:t>
            </a:r>
            <a:r>
              <a:rPr lang="ru-RU" sz="1200" b="1" dirty="0" err="1" smtClean="0">
                <a:latin typeface="Arial" panose="020B0604020202020204" pitchFamily="34" charset="0"/>
                <a:cs typeface="Arial" panose="020B0604020202020204" pitchFamily="34" charset="0"/>
              </a:rPr>
              <a:t>огл</a:t>
            </a:r>
            <a:r>
              <a:rPr lang="ru-RU" sz="1200" b="1" dirty="0" err="1">
                <a:latin typeface="Arial" panose="020B0604020202020204" pitchFamily="34" charset="0"/>
                <a:cs typeface="Arial" panose="020B0604020202020204" pitchFamily="34" charset="0"/>
              </a:rPr>
              <a:t>у</a:t>
            </a:r>
            <a:r>
              <a:rPr lang="ru-RU" sz="1200" b="1"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Hamidov </a:t>
            </a:r>
            <a:r>
              <a:rPr lang="en-US" sz="1200" b="1" dirty="0" err="1" smtClean="0">
                <a:latin typeface="Arial" panose="020B0604020202020204" pitchFamily="34" charset="0"/>
                <a:cs typeface="Arial" panose="020B0604020202020204" pitchFamily="34" charset="0"/>
              </a:rPr>
              <a:t>Natig</a:t>
            </a:r>
            <a:r>
              <a:rPr lang="en-US" sz="1200" b="1" dirty="0" smtClean="0">
                <a:latin typeface="Arial" panose="020B0604020202020204" pitchFamily="34" charset="0"/>
                <a:cs typeface="Arial" panose="020B0604020202020204" pitchFamily="34" charset="0"/>
              </a:rPr>
              <a:t> </a:t>
            </a:r>
            <a:r>
              <a:rPr lang="en-US" sz="1200" b="1" dirty="0" err="1" smtClean="0">
                <a:latin typeface="Arial" panose="020B0604020202020204" pitchFamily="34" charset="0"/>
                <a:cs typeface="Arial" panose="020B0604020202020204" pitchFamily="34" charset="0"/>
              </a:rPr>
              <a:t>Neyman</a:t>
            </a:r>
            <a:r>
              <a:rPr lang="en-US" sz="1200" b="1" dirty="0" smtClean="0">
                <a:latin typeface="Arial" panose="020B0604020202020204" pitchFamily="34" charset="0"/>
                <a:cs typeface="Arial" panose="020B0604020202020204" pitchFamily="34" charset="0"/>
              </a:rPr>
              <a:t> </a:t>
            </a:r>
            <a:r>
              <a:rPr lang="en-US" sz="1200" b="1" dirty="0" err="1" smtClean="0">
                <a:latin typeface="Arial" panose="020B0604020202020204" pitchFamily="34" charset="0"/>
                <a:cs typeface="Arial" panose="020B0604020202020204" pitchFamily="34" charset="0"/>
              </a:rPr>
              <a:t>oglu</a:t>
            </a:r>
            <a:r>
              <a:rPr lang="en-US" sz="1200" b="1" dirty="0" smtClean="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p>
            <a:pPr algn="ctr"/>
            <a:endParaRPr lang="en-US" sz="800" b="1" dirty="0">
              <a:latin typeface="Arial" panose="020B0604020202020204" pitchFamily="34" charset="0"/>
              <a:cs typeface="Arial" panose="020B0604020202020204" pitchFamily="34" charset="0"/>
            </a:endParaRPr>
          </a:p>
          <a:p>
            <a:pPr algn="ctr"/>
            <a:r>
              <a:rPr lang="ru-RU" sz="1100" b="1" dirty="0">
                <a:latin typeface="Arial" panose="020B0604020202020204" pitchFamily="34" charset="0"/>
                <a:cs typeface="Arial" panose="020B0604020202020204" pitchFamily="34" charset="0"/>
              </a:rPr>
              <a:t>НИПИ «Нефтегаз», SOCAR, г. </a:t>
            </a:r>
            <a:r>
              <a:rPr lang="ru-RU" sz="1100" b="1" dirty="0" smtClean="0">
                <a:latin typeface="Arial" panose="020B0604020202020204" pitchFamily="34" charset="0"/>
                <a:cs typeface="Arial" panose="020B0604020202020204" pitchFamily="34" charset="0"/>
              </a:rPr>
              <a:t>Баку, Азербайджан</a:t>
            </a:r>
            <a:endParaRPr lang="en-US" sz="1100" b="1" dirty="0">
              <a:latin typeface="Arial" panose="020B0604020202020204" pitchFamily="34" charset="0"/>
              <a:cs typeface="Arial" panose="020B0604020202020204" pitchFamily="34" charset="0"/>
            </a:endParaRPr>
          </a:p>
          <a:p>
            <a:pPr algn="ctr"/>
            <a:r>
              <a:rPr lang="en-GB" sz="1100" b="1" dirty="0" smtClean="0">
                <a:latin typeface="Arial" panose="020B0604020202020204" pitchFamily="34" charset="0"/>
                <a:cs typeface="Arial" panose="020B0604020202020204" pitchFamily="34" charset="0"/>
              </a:rPr>
              <a:t>Oil </a:t>
            </a:r>
            <a:r>
              <a:rPr lang="en-GB" sz="1100" b="1" dirty="0">
                <a:latin typeface="Arial" panose="020B0604020202020204" pitchFamily="34" charset="0"/>
                <a:cs typeface="Arial" panose="020B0604020202020204" pitchFamily="34" charset="0"/>
              </a:rPr>
              <a:t>and Gas </a:t>
            </a:r>
            <a:r>
              <a:rPr lang="en-GB" sz="1100" b="1" dirty="0" smtClean="0">
                <a:latin typeface="Arial" panose="020B0604020202020204" pitchFamily="34" charset="0"/>
                <a:cs typeface="Arial" panose="020B0604020202020204" pitchFamily="34" charset="0"/>
              </a:rPr>
              <a:t>Research-Design </a:t>
            </a:r>
            <a:r>
              <a:rPr lang="en-GB" sz="1100" b="1" dirty="0">
                <a:latin typeface="Arial" panose="020B0604020202020204" pitchFamily="34" charset="0"/>
                <a:cs typeface="Arial" panose="020B0604020202020204" pitchFamily="34" charset="0"/>
              </a:rPr>
              <a:t>Institute, </a:t>
            </a:r>
            <a:r>
              <a:rPr lang="en-GB" sz="1100" b="1" dirty="0" smtClean="0">
                <a:latin typeface="Arial" panose="020B0604020202020204" pitchFamily="34" charset="0"/>
                <a:cs typeface="Arial" panose="020B0604020202020204" pitchFamily="34" charset="0"/>
              </a:rPr>
              <a:t>SOCAR, Baku</a:t>
            </a:r>
            <a:r>
              <a:rPr lang="en-US" sz="1100" b="1" dirty="0" smtClean="0">
                <a:latin typeface="Arial" panose="020B0604020202020204" pitchFamily="34" charset="0"/>
                <a:cs typeface="Arial" panose="020B0604020202020204" pitchFamily="34" charset="0"/>
              </a:rPr>
              <a:t>, </a:t>
            </a:r>
            <a:r>
              <a:rPr lang="en-GB" sz="1100" b="1" dirty="0" smtClean="0">
                <a:latin typeface="Arial" panose="020B0604020202020204" pitchFamily="34" charset="0"/>
                <a:cs typeface="Arial" panose="020B0604020202020204" pitchFamily="34" charset="0"/>
              </a:rPr>
              <a:t>Azerbaijan</a:t>
            </a:r>
            <a:endParaRPr lang="en-GB" sz="1100" b="1" dirty="0">
              <a:latin typeface="Arial" panose="020B0604020202020204" pitchFamily="34" charset="0"/>
              <a:cs typeface="Arial" panose="020B0604020202020204" pitchFamily="34" charset="0"/>
            </a:endParaRPr>
          </a:p>
          <a:p>
            <a:pPr indent="92075" algn="just"/>
            <a:endParaRPr lang="en-US" sz="800" dirty="0" smtClean="0">
              <a:latin typeface="Arial" panose="020B0604020202020204" pitchFamily="34" charset="0"/>
              <a:ea typeface="Calibri" panose="020F0502020204030204" pitchFamily="34" charset="0"/>
              <a:cs typeface="Arial" panose="020B0604020202020204" pitchFamily="34" charset="0"/>
            </a:endParaRPr>
          </a:p>
          <a:p>
            <a:pPr indent="92075" algn="just"/>
            <a:r>
              <a:rPr lang="ru-RU" sz="900" dirty="0" smtClean="0">
                <a:latin typeface="Arial" panose="020B0604020202020204" pitchFamily="34" charset="0"/>
                <a:ea typeface="Calibri" panose="020F0502020204030204" pitchFamily="34" charset="0"/>
                <a:cs typeface="Arial" panose="020B0604020202020204" pitchFamily="34" charset="0"/>
              </a:rPr>
              <a:t>Кандидат </a:t>
            </a:r>
            <a:r>
              <a:rPr lang="ru-RU" sz="900" dirty="0">
                <a:latin typeface="Arial" panose="020B0604020202020204" pitchFamily="34" charset="0"/>
                <a:ea typeface="Calibri" panose="020F0502020204030204" pitchFamily="34" charset="0"/>
                <a:cs typeface="Arial" panose="020B0604020202020204" pitchFamily="34" charset="0"/>
              </a:rPr>
              <a:t>технических наук, </a:t>
            </a:r>
            <a:r>
              <a:rPr lang="ru-RU" sz="900" dirty="0" smtClean="0">
                <a:latin typeface="Arial" panose="020B0604020202020204" pitchFamily="34" charset="0"/>
                <a:ea typeface="Calibri" panose="020F0502020204030204" pitchFamily="34" charset="0"/>
                <a:cs typeface="Arial" panose="020B0604020202020204" pitchFamily="34" charset="0"/>
              </a:rPr>
              <a:t>доцент. </a:t>
            </a:r>
            <a:endParaRPr lang="ru-RU" sz="900" dirty="0">
              <a:latin typeface="Arial" panose="020B0604020202020204" pitchFamily="34" charset="0"/>
              <a:ea typeface="Calibri" panose="020F0502020204030204" pitchFamily="34" charset="0"/>
              <a:cs typeface="Arial" panose="020B0604020202020204" pitchFamily="34" charset="0"/>
            </a:endParaRPr>
          </a:p>
          <a:p>
            <a:pPr indent="92075" algn="just"/>
            <a:r>
              <a:rPr lang="ru-RU" sz="900" dirty="0" smtClean="0">
                <a:latin typeface="Arial" panose="020B0604020202020204" pitchFamily="34" charset="0"/>
                <a:ea typeface="Calibri" panose="020F0502020204030204" pitchFamily="34" charset="0"/>
                <a:cs typeface="Arial" panose="020B0604020202020204" pitchFamily="34" charset="0"/>
              </a:rPr>
              <a:t>Научные </a:t>
            </a:r>
            <a:r>
              <a:rPr lang="ru-RU" sz="900" dirty="0">
                <a:latin typeface="Arial" panose="020B0604020202020204" pitchFamily="34" charset="0"/>
                <a:ea typeface="Calibri" panose="020F0502020204030204" pitchFamily="34" charset="0"/>
                <a:cs typeface="Arial" panose="020B0604020202020204" pitchFamily="34" charset="0"/>
              </a:rPr>
              <a:t>направления: </a:t>
            </a:r>
            <a:r>
              <a:rPr lang="ru-RU" sz="900" dirty="0">
                <a:latin typeface="Arial" panose="020B0604020202020204" pitchFamily="34" charset="0"/>
                <a:ea typeface="Calibri" panose="020F0502020204030204" pitchFamily="34" charset="0"/>
                <a:cs typeface="Arial" panose="020B0604020202020204" pitchFamily="34" charset="0"/>
              </a:rPr>
              <a:t>Разработка и эксплуатация нефтяных и газовых </a:t>
            </a:r>
            <a:r>
              <a:rPr lang="ru-RU" sz="900" dirty="0" smtClean="0">
                <a:latin typeface="Arial" panose="020B0604020202020204" pitchFamily="34" charset="0"/>
                <a:ea typeface="Calibri" panose="020F0502020204030204" pitchFamily="34" charset="0"/>
                <a:cs typeface="Arial" panose="020B0604020202020204" pitchFamily="34" charset="0"/>
              </a:rPr>
              <a:t>месторождений, фазовые превращение углеводородных систем, гидродинамическое моделирование нефтяных и газовых месторождений</a:t>
            </a:r>
            <a:r>
              <a:rPr lang="ru-RU" sz="900" dirty="0" smtClean="0">
                <a:latin typeface="Arial" panose="020B0604020202020204" pitchFamily="34" charset="0"/>
                <a:ea typeface="Calibri" panose="020F0502020204030204" pitchFamily="34" charset="0"/>
                <a:cs typeface="Arial" panose="020B0604020202020204" pitchFamily="34" charset="0"/>
              </a:rPr>
              <a:t>. </a:t>
            </a:r>
            <a:endParaRPr lang="ru-RU" sz="900" dirty="0" smtClean="0">
              <a:latin typeface="Arial" panose="020B0604020202020204" pitchFamily="34" charset="0"/>
              <a:ea typeface="Calibri" panose="020F0502020204030204" pitchFamily="34" charset="0"/>
              <a:cs typeface="Arial" panose="020B0604020202020204" pitchFamily="34" charset="0"/>
            </a:endParaRPr>
          </a:p>
          <a:p>
            <a:pPr indent="92075" algn="just"/>
            <a:endParaRPr lang="ru-RU" sz="900" dirty="0" smtClean="0">
              <a:latin typeface="Arial" panose="020B0604020202020204" pitchFamily="34" charset="0"/>
              <a:ea typeface="Calibri" panose="020F0502020204030204" pitchFamily="34" charset="0"/>
              <a:cs typeface="Arial" panose="020B0604020202020204" pitchFamily="34" charset="0"/>
            </a:endParaRPr>
          </a:p>
          <a:p>
            <a:pPr indent="92075" algn="just"/>
            <a:r>
              <a:rPr lang="en-US" sz="900" dirty="0" smtClean="0">
                <a:latin typeface="Arial" panose="020B0604020202020204" pitchFamily="34" charset="0"/>
                <a:ea typeface="Calibri" panose="020F0502020204030204" pitchFamily="34" charset="0"/>
                <a:cs typeface="Arial" panose="020B0604020202020204" pitchFamily="34" charset="0"/>
              </a:rPr>
              <a:t>PhD on </a:t>
            </a:r>
            <a:r>
              <a:rPr lang="en-US" sz="900" dirty="0">
                <a:latin typeface="Arial" panose="020B0604020202020204" pitchFamily="34" charset="0"/>
                <a:ea typeface="Calibri" panose="020F0502020204030204" pitchFamily="34" charset="0"/>
                <a:cs typeface="Arial" panose="020B0604020202020204" pitchFamily="34" charset="0"/>
              </a:rPr>
              <a:t>technical sciences, </a:t>
            </a:r>
            <a:r>
              <a:rPr lang="en-US" sz="900" dirty="0" smtClean="0">
                <a:latin typeface="Arial" panose="020B0604020202020204" pitchFamily="34" charset="0"/>
                <a:ea typeface="Calibri" panose="020F0502020204030204" pitchFamily="34" charset="0"/>
                <a:cs typeface="Arial" panose="020B0604020202020204" pitchFamily="34" charset="0"/>
              </a:rPr>
              <a:t>ass. professor.</a:t>
            </a:r>
            <a:endParaRPr lang="en-US" sz="900" dirty="0">
              <a:latin typeface="Arial" panose="020B0604020202020204" pitchFamily="34" charset="0"/>
              <a:ea typeface="Calibri" panose="020F0502020204030204" pitchFamily="34" charset="0"/>
              <a:cs typeface="Arial" panose="020B0604020202020204" pitchFamily="34" charset="0"/>
            </a:endParaRPr>
          </a:p>
          <a:p>
            <a:pPr indent="92075" algn="just"/>
            <a:r>
              <a:rPr lang="en-US" sz="900" dirty="0">
                <a:latin typeface="Arial" panose="020B0604020202020204" pitchFamily="34" charset="0"/>
                <a:ea typeface="Calibri" panose="020F0502020204030204" pitchFamily="34" charset="0"/>
                <a:cs typeface="Arial" panose="020B0604020202020204" pitchFamily="34" charset="0"/>
              </a:rPr>
              <a:t>Research areas: </a:t>
            </a:r>
            <a:r>
              <a:rPr lang="en-US" sz="900" dirty="0" smtClean="0">
                <a:latin typeface="Arial" panose="020B0604020202020204" pitchFamily="34" charset="0"/>
                <a:ea typeface="Calibri" panose="020F0502020204030204" pitchFamily="34" charset="0"/>
                <a:cs typeface="Arial" panose="020B0604020202020204" pitchFamily="34" charset="0"/>
              </a:rPr>
              <a:t>Development </a:t>
            </a:r>
            <a:r>
              <a:rPr lang="en-US" sz="900" dirty="0">
                <a:latin typeface="Arial" panose="020B0604020202020204" pitchFamily="34" charset="0"/>
                <a:ea typeface="Calibri" panose="020F0502020204030204" pitchFamily="34" charset="0"/>
                <a:cs typeface="Arial" panose="020B0604020202020204" pitchFamily="34" charset="0"/>
              </a:rPr>
              <a:t>of oil and gas-condensate </a:t>
            </a:r>
            <a:r>
              <a:rPr lang="en-US" sz="900" dirty="0" smtClean="0">
                <a:latin typeface="Arial" panose="020B0604020202020204" pitchFamily="34" charset="0"/>
                <a:ea typeface="Calibri" panose="020F0502020204030204" pitchFamily="34" charset="0"/>
                <a:cs typeface="Arial" panose="020B0604020202020204" pitchFamily="34" charset="0"/>
              </a:rPr>
              <a:t>fields</a:t>
            </a:r>
            <a:r>
              <a:rPr lang="ru-RU" sz="900" dirty="0" smtClean="0">
                <a:latin typeface="Arial" panose="020B0604020202020204" pitchFamily="34" charset="0"/>
                <a:ea typeface="Calibri" panose="020F0502020204030204" pitchFamily="34" charset="0"/>
                <a:cs typeface="Arial" panose="020B0604020202020204" pitchFamily="34" charset="0"/>
              </a:rPr>
              <a:t>, </a:t>
            </a:r>
            <a:r>
              <a:rPr lang="en-US" sz="900" dirty="0" smtClean="0">
                <a:latin typeface="Arial" panose="020B0604020202020204" pitchFamily="34" charset="0"/>
                <a:ea typeface="Calibri" panose="020F0502020204030204" pitchFamily="34" charset="0"/>
                <a:cs typeface="Arial" panose="020B0604020202020204" pitchFamily="34" charset="0"/>
              </a:rPr>
              <a:t>phase </a:t>
            </a:r>
            <a:r>
              <a:rPr lang="en-US" sz="900" dirty="0">
                <a:latin typeface="Arial" panose="020B0604020202020204" pitchFamily="34" charset="0"/>
                <a:ea typeface="Calibri" panose="020F0502020204030204" pitchFamily="34" charset="0"/>
                <a:cs typeface="Arial" panose="020B0604020202020204" pitchFamily="34" charset="0"/>
              </a:rPr>
              <a:t>behavior of the hydrocarbon systems, </a:t>
            </a:r>
            <a:r>
              <a:rPr lang="en-US" sz="900" dirty="0" smtClean="0">
                <a:latin typeface="Arial" panose="020B0604020202020204" pitchFamily="34" charset="0"/>
                <a:ea typeface="Calibri" panose="020F0502020204030204" pitchFamily="34" charset="0"/>
                <a:cs typeface="Arial" panose="020B0604020202020204" pitchFamily="34" charset="0"/>
              </a:rPr>
              <a:t>reservoir </a:t>
            </a:r>
            <a:r>
              <a:rPr lang="en-US" sz="900" dirty="0">
                <a:latin typeface="Arial" panose="020B0604020202020204" pitchFamily="34" charset="0"/>
                <a:ea typeface="Calibri" panose="020F0502020204030204" pitchFamily="34" charset="0"/>
                <a:cs typeface="Arial" panose="020B0604020202020204" pitchFamily="34" charset="0"/>
              </a:rPr>
              <a:t>simulation modeling, reservoir performance prediction.</a:t>
            </a:r>
            <a:endParaRPr lang="ru-RU" sz="900" dirty="0">
              <a:latin typeface="Arial" panose="020B0604020202020204" pitchFamily="34" charset="0"/>
              <a:ea typeface="Calibri" panose="020F0502020204030204" pitchFamily="34" charset="0"/>
              <a:cs typeface="Arial" panose="020B0604020202020204" pitchFamily="34" charset="0"/>
            </a:endParaRPr>
          </a:p>
        </p:txBody>
      </p:sp>
      <p:pic>
        <p:nvPicPr>
          <p:cNvPr id="14" name="Рисунок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0642" y="1459002"/>
            <a:ext cx="2623596" cy="2413504"/>
          </a:xfrm>
          <a:prstGeom prst="ellipse">
            <a:avLst/>
          </a:prstGeom>
          <a:noFill/>
          <a:ln>
            <a:noFill/>
          </a:ln>
          <a:effectLst>
            <a:softEdge rad="0"/>
          </a:effectLst>
        </p:spPr>
      </p:pic>
    </p:spTree>
    <p:extLst>
      <p:ext uri="{BB962C8B-B14F-4D97-AF65-F5344CB8AC3E}">
        <p14:creationId xmlns:p14="http://schemas.microsoft.com/office/powerpoint/2010/main" val="425048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00" y="665480"/>
            <a:ext cx="11678920" cy="6093976"/>
          </a:xfrm>
          <a:prstGeom prst="rect">
            <a:avLst/>
          </a:prstGeom>
        </p:spPr>
        <p:txBody>
          <a:bodyPr wrap="square">
            <a:spAutoFit/>
          </a:bodyPr>
          <a:lstStyle/>
          <a:p>
            <a:pPr marL="179705" indent="431800" algn="just">
              <a:lnSpc>
                <a:spcPct val="150000"/>
              </a:lnSpc>
              <a:spcAft>
                <a:spcPts val="0"/>
              </a:spcAft>
            </a:pPr>
            <a:r>
              <a:rPr lang="ru-RU" sz="17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Экспериментально </a:t>
            </a:r>
            <a:r>
              <a:rPr lang="ru-RU"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исследован процесс испарения конденсата путем воздействия на него «сухим» углеводородным газом и газами, обогащенными двуокисью углерода, с учетом влияния физико-химических и термодинамических свойств газоконденсатной системы, температуры, давления, количества контактов жидких и газовых фаз, плотности конденсата. </a:t>
            </a:r>
            <a:endParaRPr lang="ru-RU" sz="17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79705" indent="431800" algn="just">
              <a:lnSpc>
                <a:spcPct val="150000"/>
              </a:lnSpc>
              <a:spcAft>
                <a:spcPts val="0"/>
              </a:spcAft>
            </a:pPr>
            <a:endPar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Symbol" panose="05050102010706020507" pitchFamily="18" charset="2"/>
              <a:buChar char=""/>
              <a:tabLst>
                <a:tab pos="228600" algn="l"/>
              </a:tabLst>
            </a:pP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Экспериментально и аналитически исследовано влияние содержания углекислого газа в составе газоконденсатной системы на значение давления начала конденсации смеси в широком интервале температуры и впервые установлено, что его значения изменяются в зависимости от рассмотренного интервала температуры. </a:t>
            </a:r>
          </a:p>
          <a:p>
            <a:pPr marL="342900" lvl="0" indent="-342900" algn="just">
              <a:spcBef>
                <a:spcPts val="600"/>
              </a:spcBef>
              <a:spcAft>
                <a:spcPts val="0"/>
              </a:spcAft>
              <a:buFont typeface="Symbol" panose="05050102010706020507" pitchFamily="18" charset="2"/>
              <a:buChar char=""/>
              <a:tabLst>
                <a:tab pos="228600" algn="l"/>
              </a:tabLst>
            </a:pPr>
            <a:r>
              <a:rPr lang="ru-RU" sz="16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Конденсатосодержание</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добываемого газа</a:t>
            </a:r>
            <a:r>
              <a:rPr lang="az-Latn-AZ"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увеличивается</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в зависимости от процентного содержания СО</a:t>
            </a:r>
            <a:r>
              <a:rPr lang="ru-RU" sz="16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в закачиваемом газе</a:t>
            </a:r>
            <a:r>
              <a:rPr lang="az-Latn-AZ"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однако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однозначно уменьшается зависимо от количества циклов контактов. </a:t>
            </a:r>
          </a:p>
          <a:p>
            <a:pPr marL="342900" lvl="0" indent="-342900" algn="just">
              <a:spcBef>
                <a:spcPts val="600"/>
              </a:spcBef>
              <a:spcAft>
                <a:spcPts val="0"/>
              </a:spcAft>
              <a:buFont typeface="Symbol" panose="05050102010706020507" pitchFamily="18" charset="2"/>
              <a:buChar char=""/>
              <a:tabLst>
                <a:tab pos="228600" algn="l"/>
              </a:tabLst>
            </a:pP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Наблюдается увеличение плотности конденсата, оставшегося в бомбе </a:t>
            </a:r>
            <a:r>
              <a:rPr lang="az-Latn-AZ"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PVT</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от количества контактов</a:t>
            </a:r>
            <a:r>
              <a:rPr lang="az-Latn-AZ"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циклов воздействия, а также от процентного содержания СО</a:t>
            </a:r>
            <a:r>
              <a:rPr lang="ru-RU" sz="16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в закачиваемом газе</a:t>
            </a:r>
            <a:r>
              <a:rPr lang="ru-RU" sz="1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tabLst>
                <a:tab pos="228600" algn="l"/>
              </a:tabLst>
            </a:pPr>
            <a:endPar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228600" algn="l"/>
              </a:tabLst>
            </a:pPr>
            <a:r>
              <a:rPr lang="ru-RU"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Сравнивая результаты исследований испаряемости конденсатов в присутствии углеводородных и </a:t>
            </a:r>
            <a:r>
              <a:rPr lang="ru-RU" sz="17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неуглеводородных</a:t>
            </a:r>
            <a:r>
              <a:rPr lang="ru-RU"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газов, можно заключить, что «сухой» углеводородный газ, содержащий в своем составе до 30 % СО</a:t>
            </a:r>
            <a:r>
              <a:rPr lang="ru-RU" sz="17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ru-RU" sz="17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более активно испаряет ретроградный конденсат, при котором количество испарившегося конденсата возрастает более, чем на 10-15 </a:t>
            </a:r>
            <a:r>
              <a:rPr lang="ru-RU" sz="17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2367280" y="210235"/>
            <a:ext cx="7589520" cy="400110"/>
          </a:xfrm>
          <a:prstGeom prst="rect">
            <a:avLst/>
          </a:prstGeom>
        </p:spPr>
        <p:txBody>
          <a:bodyPr wrap="square">
            <a:spAutoFit/>
          </a:bodyPr>
          <a:lstStyle/>
          <a:p>
            <a:pPr algn="ctr">
              <a:spcAft>
                <a:spcPts val="0"/>
              </a:spcAft>
            </a:pPr>
            <a:r>
              <a:rPr lang="ru-RU" sz="2000" b="1" dirty="0">
                <a:solidFill>
                  <a:srgbClr val="A50021"/>
                </a:solidFill>
                <a:latin typeface="Arial" panose="020B0604020202020204" pitchFamily="34" charset="0"/>
                <a:ea typeface="Times New Roman" panose="02020603050405020304" pitchFamily="18" charset="0"/>
                <a:cs typeface="Arial" panose="020B0604020202020204" pitchFamily="34" charset="0"/>
              </a:rPr>
              <a:t>Заключение</a:t>
            </a:r>
            <a:endParaRPr lang="ru-RU" sz="2000" b="1" dirty="0">
              <a:solidFill>
                <a:srgbClr val="A5002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7690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14804" y="2219325"/>
            <a:ext cx="7962671" cy="1671340"/>
          </a:xfrm>
          <a:prstGeom prst="rect">
            <a:avLst/>
          </a:prstGeom>
          <a:noFill/>
        </p:spPr>
        <p:txBody>
          <a:bodyPr wrap="none" lIns="91440" tIns="45720" rIns="91440" bIns="45720">
            <a:prstTxWarp prst="textTriangle">
              <a:avLst/>
            </a:prstTxWarp>
            <a:spAutoFit/>
          </a:bodyPr>
          <a:lstStyle/>
          <a:p>
            <a:pPr algn="ctr"/>
            <a:r>
              <a:rPr lang="ru-RU" sz="5400" b="1" dirty="0">
                <a:ln w="12700">
                  <a:solidFill>
                    <a:schemeClr val="accent1"/>
                  </a:solidFill>
                  <a:prstDash val="solid"/>
                </a:ln>
                <a:solidFill>
                  <a:srgbClr val="A50021"/>
                </a:solidFill>
                <a:effectLst>
                  <a:outerShdw dist="38100" dir="2640000" algn="bl" rotWithShape="0">
                    <a:schemeClr val="accent1"/>
                  </a:outerShdw>
                </a:effectLst>
              </a:rPr>
              <a:t>Благодарю за </a:t>
            </a:r>
            <a:r>
              <a:rPr lang="ru-RU" sz="5400" b="1" dirty="0" smtClean="0">
                <a:ln w="12700">
                  <a:solidFill>
                    <a:schemeClr val="accent1"/>
                  </a:solidFill>
                  <a:prstDash val="solid"/>
                </a:ln>
                <a:solidFill>
                  <a:srgbClr val="A50021"/>
                </a:solidFill>
                <a:effectLst>
                  <a:outerShdw dist="38100" dir="2640000" algn="bl" rotWithShape="0">
                    <a:schemeClr val="accent1"/>
                  </a:outerShdw>
                </a:effectLst>
              </a:rPr>
              <a:t>внимание</a:t>
            </a:r>
            <a:endParaRPr lang="ru-RU" sz="5400" b="1" dirty="0">
              <a:ln w="12700">
                <a:solidFill>
                  <a:schemeClr val="accent1"/>
                </a:solidFill>
                <a:prstDash val="solid"/>
              </a:ln>
              <a:solidFill>
                <a:srgbClr val="A50021"/>
              </a:solidFill>
              <a:effectLst>
                <a:outerShdw dist="38100" dir="2640000" algn="bl" rotWithShape="0">
                  <a:schemeClr val="accent1"/>
                </a:outerShdw>
              </a:effectLst>
            </a:endParaRPr>
          </a:p>
        </p:txBody>
      </p:sp>
    </p:spTree>
    <p:extLst>
      <p:ext uri="{BB962C8B-B14F-4D97-AF65-F5344CB8AC3E}">
        <p14:creationId xmlns:p14="http://schemas.microsoft.com/office/powerpoint/2010/main" val="88913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0976" y="777865"/>
            <a:ext cx="11896724" cy="6001643"/>
          </a:xfrm>
          <a:prstGeom prst="rect">
            <a:avLst/>
          </a:prstGeom>
        </p:spPr>
        <p:txBody>
          <a:bodyPr wrap="square">
            <a:spAutoFit/>
          </a:bodyPr>
          <a:lstStyle/>
          <a:p>
            <a:pPr algn="just" defTabSz="361950"/>
            <a:r>
              <a:rPr lang="ru-RU" sz="1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В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процессе разработки углеводородных залежей в результате изменения давления имеют место фазовые превращения в пластовых флюидах, что приводит к постоянному изменению состава фаз. </a:t>
            </a:r>
            <a:r>
              <a:rPr lang="ru-RU" sz="1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Этот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процесс сильно сказывается при разработке газоконденсатных месторождений, </a:t>
            </a:r>
            <a:r>
              <a:rPr lang="ru-RU" sz="16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эксплуатирующихся</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в режиме истощения пластовой энергии, который является одним из главных причин ретроградных потерь конденсата в </a:t>
            </a:r>
            <a:r>
              <a:rPr lang="ru-RU" sz="1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пласте. </a:t>
            </a:r>
          </a:p>
          <a:p>
            <a:pPr algn="just" defTabSz="361950"/>
            <a:r>
              <a:rPr lang="ru-RU" sz="1600" b="1" dirty="0" smtClean="0">
                <a:solidFill>
                  <a:srgbClr val="002060"/>
                </a:solidFill>
                <a:latin typeface="Arial" panose="020B0604020202020204" pitchFamily="34" charset="0"/>
                <a:cs typeface="Arial" panose="020B0604020202020204" pitchFamily="34" charset="0"/>
              </a:rPr>
              <a:t>	В </a:t>
            </a:r>
            <a:r>
              <a:rPr lang="ru-RU" sz="1600" b="1" dirty="0">
                <a:solidFill>
                  <a:srgbClr val="002060"/>
                </a:solidFill>
                <a:latin typeface="Arial" panose="020B0604020202020204" pitchFamily="34" charset="0"/>
                <a:cs typeface="Arial" panose="020B0604020202020204" pitchFamily="34" charset="0"/>
              </a:rPr>
              <a:t>целях извлечения осевшего конденсата применяются различные методы, в том числе и метод воздействия на призабойную зону скважины газами, состоящими из «сухого» углеводородного или широкой фракции легких углеводородов, таких как </a:t>
            </a:r>
            <a:r>
              <a:rPr lang="ru-RU" sz="1600" b="1" dirty="0" smtClean="0">
                <a:solidFill>
                  <a:srgbClr val="002060"/>
                </a:solidFill>
                <a:latin typeface="Arial" panose="020B0604020202020204" pitchFamily="34" charset="0"/>
                <a:cs typeface="Arial" panose="020B0604020202020204" pitchFamily="34" charset="0"/>
              </a:rPr>
              <a:t>пропан-бутан. </a:t>
            </a:r>
            <a:r>
              <a:rPr lang="ru-RU" sz="1600" b="1" dirty="0">
                <a:solidFill>
                  <a:srgbClr val="002060"/>
                </a:solidFill>
                <a:latin typeface="Arial" panose="020B0604020202020204" pitchFamily="34" charset="0"/>
                <a:cs typeface="Arial" panose="020B0604020202020204" pitchFamily="34" charset="0"/>
              </a:rPr>
              <a:t>Для повышения эффективности указанной технологии и в целях снижения потребности в углеводородном газе, в некоторых случаях в него добавляют определенное экспериментальным путем количества азота или углекислого </a:t>
            </a:r>
            <a:r>
              <a:rPr lang="ru-RU" sz="1600" b="1" dirty="0" smtClean="0">
                <a:solidFill>
                  <a:srgbClr val="002060"/>
                </a:solidFill>
                <a:latin typeface="Arial" panose="020B0604020202020204" pitchFamily="34" charset="0"/>
                <a:cs typeface="Arial" panose="020B0604020202020204" pitchFamily="34" charset="0"/>
              </a:rPr>
              <a:t>газа.</a:t>
            </a:r>
          </a:p>
          <a:p>
            <a:pPr algn="just" defTabSz="361950"/>
            <a:r>
              <a:rPr lang="ru-RU" sz="1600" b="1" dirty="0" smtClean="0">
                <a:solidFill>
                  <a:srgbClr val="002060"/>
                </a:solidFill>
                <a:latin typeface="Arial" panose="020B0604020202020204" pitchFamily="34" charset="0"/>
                <a:cs typeface="Arial" panose="020B0604020202020204" pitchFamily="34" charset="0"/>
              </a:rPr>
              <a:t>	Применение </a:t>
            </a:r>
            <a:r>
              <a:rPr lang="ru-RU" sz="1600" b="1" dirty="0">
                <a:solidFill>
                  <a:srgbClr val="002060"/>
                </a:solidFill>
                <a:latin typeface="Arial" panose="020B0604020202020204" pitchFamily="34" charset="0"/>
                <a:cs typeface="Arial" panose="020B0604020202020204" pitchFamily="34" charset="0"/>
              </a:rPr>
              <a:t>азота в составе «сухого» газа объясняется некоторыми его преимуществами, хотя известно о плохой растворимости азота в углеводородных жидкостях. Среди них можно выделить следующие: доступность источников получения азота в промышленных масштабах; меньшие затраты на производство азота по сравнению с другими газами, в частности, с углеводородными; с меньшей сжимаемостью азота и поэтому меньшим объемом нагнетаемого </a:t>
            </a:r>
            <a:r>
              <a:rPr lang="ru-RU" sz="1600" b="1" dirty="0" smtClean="0">
                <a:solidFill>
                  <a:srgbClr val="002060"/>
                </a:solidFill>
                <a:latin typeface="Arial" panose="020B0604020202020204" pitchFamily="34" charset="0"/>
                <a:cs typeface="Arial" panose="020B0604020202020204" pitchFamily="34" charset="0"/>
              </a:rPr>
              <a:t>газа. </a:t>
            </a:r>
            <a:endParaRPr lang="ru-RU" sz="1600" b="1" dirty="0">
              <a:solidFill>
                <a:srgbClr val="002060"/>
              </a:solidFill>
              <a:latin typeface="Arial" panose="020B0604020202020204" pitchFamily="34" charset="0"/>
              <a:cs typeface="Arial" panose="020B0604020202020204" pitchFamily="34" charset="0"/>
            </a:endParaRPr>
          </a:p>
          <a:p>
            <a:pPr algn="just" defTabSz="361950"/>
            <a:r>
              <a:rPr lang="ru-RU" sz="1600" b="1" dirty="0" smtClean="0">
                <a:solidFill>
                  <a:srgbClr val="002060"/>
                </a:solidFill>
                <a:latin typeface="Arial" panose="020B0604020202020204" pitchFamily="34" charset="0"/>
                <a:cs typeface="Arial" panose="020B0604020202020204" pitchFamily="34" charset="0"/>
              </a:rPr>
              <a:t>	Влияние </a:t>
            </a:r>
            <a:r>
              <a:rPr lang="ru-RU" sz="1600" b="1" dirty="0">
                <a:solidFill>
                  <a:srgbClr val="002060"/>
                </a:solidFill>
                <a:latin typeface="Arial" panose="020B0604020202020204" pitchFamily="34" charset="0"/>
                <a:cs typeface="Arial" panose="020B0604020202020204" pitchFamily="34" charset="0"/>
              </a:rPr>
              <a:t>азота как чистого компонента, так и в составе </a:t>
            </a:r>
            <a:r>
              <a:rPr lang="ru-RU" sz="1600" b="1" dirty="0" smtClean="0">
                <a:solidFill>
                  <a:srgbClr val="002060"/>
                </a:solidFill>
                <a:latin typeface="Arial" panose="020B0604020202020204" pitchFamily="34" charset="0"/>
                <a:cs typeface="Arial" panose="020B0604020202020204" pitchFamily="34" charset="0"/>
              </a:rPr>
              <a:t>природного </a:t>
            </a:r>
            <a:r>
              <a:rPr lang="ru-RU" sz="1600" b="1" dirty="0">
                <a:solidFill>
                  <a:srgbClr val="002060"/>
                </a:solidFill>
                <a:latin typeface="Arial" panose="020B0604020202020204" pitchFamily="34" charset="0"/>
                <a:cs typeface="Arial" panose="020B0604020202020204" pitchFamily="34" charset="0"/>
              </a:rPr>
              <a:t>газа на фазовые превращения углеводородных конденсатов достаточно </a:t>
            </a:r>
            <a:r>
              <a:rPr lang="ru-RU" sz="1600" b="1" dirty="0" smtClean="0">
                <a:solidFill>
                  <a:srgbClr val="002060"/>
                </a:solidFill>
                <a:latin typeface="Arial" panose="020B0604020202020204" pitchFamily="34" charset="0"/>
                <a:cs typeface="Arial" panose="020B0604020202020204" pitchFamily="34" charset="0"/>
              </a:rPr>
              <a:t>исследовано нами. Например, </a:t>
            </a:r>
            <a:r>
              <a:rPr lang="ru-RU" sz="1600" b="1" dirty="0">
                <a:solidFill>
                  <a:srgbClr val="002060"/>
                </a:solidFill>
                <a:latin typeface="Arial" panose="020B0604020202020204" pitchFamily="34" charset="0"/>
                <a:cs typeface="Arial" panose="020B0604020202020204" pitchFamily="34" charset="0"/>
              </a:rPr>
              <a:t>количество испарившегося конденсата достигает 24,5 % при воздействии на конденсат «сухим» газом, и его значение снижается до 22 % при содержании азота 20 % и до 12,7 % при его содержании 40 %. Небольшая разница (около </a:t>
            </a:r>
            <a:r>
              <a:rPr lang="ru-RU" sz="1600" b="1" dirty="0" smtClean="0">
                <a:solidFill>
                  <a:srgbClr val="002060"/>
                </a:solidFill>
                <a:latin typeface="Arial" panose="020B0604020202020204" pitchFamily="34" charset="0"/>
                <a:cs typeface="Arial" panose="020B0604020202020204" pitchFamily="34" charset="0"/>
              </a:rPr>
              <a:t>2,5%) </a:t>
            </a:r>
            <a:r>
              <a:rPr lang="ru-RU" sz="1600" b="1" dirty="0">
                <a:solidFill>
                  <a:srgbClr val="002060"/>
                </a:solidFill>
                <a:latin typeface="Arial" panose="020B0604020202020204" pitchFamily="34" charset="0"/>
                <a:cs typeface="Arial" panose="020B0604020202020204" pitchFamily="34" charset="0"/>
              </a:rPr>
              <a:t>дополнительно добытого конденсата, при замене на 20 % углеводородного газа азотом показывает </a:t>
            </a:r>
            <a:r>
              <a:rPr lang="ru-RU" sz="1600" b="1" dirty="0" smtClean="0">
                <a:solidFill>
                  <a:srgbClr val="002060"/>
                </a:solidFill>
                <a:latin typeface="Arial" panose="020B0604020202020204" pitchFamily="34" charset="0"/>
                <a:cs typeface="Arial" panose="020B0604020202020204" pitchFamily="34" charset="0"/>
              </a:rPr>
              <a:t>о экономическом </a:t>
            </a:r>
            <a:r>
              <a:rPr lang="ru-RU" sz="1600" b="1" dirty="0">
                <a:solidFill>
                  <a:srgbClr val="002060"/>
                </a:solidFill>
                <a:latin typeface="Arial" panose="020B0604020202020204" pitchFamily="34" charset="0"/>
                <a:cs typeface="Arial" panose="020B0604020202020204" pitchFamily="34" charset="0"/>
              </a:rPr>
              <a:t>целесообразности его применения в подобных процессах. Другими словами, добавление в состав природного газа более 25 % азота </a:t>
            </a:r>
            <a:r>
              <a:rPr lang="ru-RU" sz="1600" b="1" dirty="0" smtClean="0">
                <a:solidFill>
                  <a:srgbClr val="002060"/>
                </a:solidFill>
                <a:latin typeface="Arial" panose="020B0604020202020204" pitchFamily="34" charset="0"/>
                <a:cs typeface="Arial" panose="020B0604020202020204" pitchFamily="34" charset="0"/>
              </a:rPr>
              <a:t>нежелательно.</a:t>
            </a:r>
          </a:p>
          <a:p>
            <a:pPr algn="just" defTabSz="361950"/>
            <a:r>
              <a:rPr lang="ru-RU" sz="1600" b="1" dirty="0" smtClean="0">
                <a:solidFill>
                  <a:srgbClr val="002060"/>
                </a:solidFill>
                <a:latin typeface="Arial" panose="020B0604020202020204" pitchFamily="34" charset="0"/>
                <a:cs typeface="Arial" panose="020B0604020202020204" pitchFamily="34" charset="0"/>
              </a:rPr>
              <a:t>	В </a:t>
            </a:r>
            <a:r>
              <a:rPr lang="ru-RU" sz="1600" b="1" dirty="0">
                <a:solidFill>
                  <a:srgbClr val="002060"/>
                </a:solidFill>
                <a:latin typeface="Arial" panose="020B0604020202020204" pitchFamily="34" charset="0"/>
                <a:cs typeface="Arial" panose="020B0604020202020204" pitchFamily="34" charset="0"/>
              </a:rPr>
              <a:t>данной статье изучаются испаряемость ретроградного конденсата при воздействии на газоконденсатное месторождение «сухими» природными газами, содержащими углекислый газ </a:t>
            </a:r>
            <a:r>
              <a:rPr lang="ru-RU" sz="1600" b="1" dirty="0" smtClean="0">
                <a:solidFill>
                  <a:srgbClr val="002060"/>
                </a:solidFill>
                <a:latin typeface="Arial" panose="020B0604020202020204" pitchFamily="34" charset="0"/>
                <a:cs typeface="Arial" panose="020B0604020202020204" pitchFamily="34" charset="0"/>
              </a:rPr>
              <a:t>(</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СО</a:t>
            </a:r>
            <a:r>
              <a:rPr lang="ru-RU" sz="16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ru-RU" sz="1600" b="1" dirty="0" smtClean="0">
                <a:solidFill>
                  <a:srgbClr val="002060"/>
                </a:solidFill>
                <a:latin typeface="Arial" panose="020B0604020202020204" pitchFamily="34" charset="0"/>
                <a:cs typeface="Arial" panose="020B0604020202020204" pitchFamily="34" charset="0"/>
              </a:rPr>
              <a:t>), </a:t>
            </a:r>
            <a:r>
              <a:rPr lang="ru-RU" sz="1600" b="1" dirty="0">
                <a:solidFill>
                  <a:srgbClr val="002060"/>
                </a:solidFill>
                <a:latin typeface="Arial" panose="020B0604020202020204" pitchFamily="34" charset="0"/>
                <a:cs typeface="Arial" panose="020B0604020202020204" pitchFamily="34" charset="0"/>
              </a:rPr>
              <a:t>продиктовано некоторыми его преимуществами по сравнению с другими </a:t>
            </a:r>
            <a:r>
              <a:rPr lang="ru-RU" sz="1600" b="1" dirty="0" err="1">
                <a:solidFill>
                  <a:srgbClr val="002060"/>
                </a:solidFill>
                <a:latin typeface="Arial" panose="020B0604020202020204" pitchFamily="34" charset="0"/>
                <a:cs typeface="Arial" panose="020B0604020202020204" pitchFamily="34" charset="0"/>
              </a:rPr>
              <a:t>неуглеводородными</a:t>
            </a:r>
            <a:r>
              <a:rPr lang="ru-RU" sz="1600" b="1" dirty="0">
                <a:solidFill>
                  <a:srgbClr val="002060"/>
                </a:solidFill>
                <a:latin typeface="Arial" panose="020B0604020202020204" pitchFamily="34" charset="0"/>
                <a:cs typeface="Arial" panose="020B0604020202020204" pitchFamily="34" charset="0"/>
              </a:rPr>
              <a:t> газами</a:t>
            </a:r>
            <a:r>
              <a:rPr lang="ru-RU" sz="1600" b="1" dirty="0" smtClean="0">
                <a:solidFill>
                  <a:srgbClr val="002060"/>
                </a:solidFill>
                <a:latin typeface="Arial" panose="020B0604020202020204" pitchFamily="34" charset="0"/>
                <a:cs typeface="Arial" panose="020B0604020202020204" pitchFamily="34" charset="0"/>
              </a:rPr>
              <a:t>.</a:t>
            </a:r>
            <a:endParaRPr lang="ru-RU" sz="1600" b="1" dirty="0">
              <a:solidFill>
                <a:srgbClr val="002060"/>
              </a:solidFill>
              <a:latin typeface="Arial" panose="020B0604020202020204" pitchFamily="34" charset="0"/>
              <a:cs typeface="Arial" panose="020B0604020202020204" pitchFamily="34" charset="0"/>
            </a:endParaRPr>
          </a:p>
        </p:txBody>
      </p:sp>
      <p:sp>
        <p:nvSpPr>
          <p:cNvPr id="6" name="Прямоугольник 5"/>
          <p:cNvSpPr/>
          <p:nvPr/>
        </p:nvSpPr>
        <p:spPr>
          <a:xfrm>
            <a:off x="2367280" y="210235"/>
            <a:ext cx="7589520" cy="400110"/>
          </a:xfrm>
          <a:prstGeom prst="rect">
            <a:avLst/>
          </a:prstGeom>
        </p:spPr>
        <p:txBody>
          <a:bodyPr wrap="square">
            <a:spAutoFit/>
          </a:bodyPr>
          <a:lstStyle/>
          <a:p>
            <a:pPr algn="ctr">
              <a:spcAft>
                <a:spcPts val="0"/>
              </a:spcAft>
            </a:pPr>
            <a:r>
              <a:rPr lang="ru-RU" sz="2000" b="1" dirty="0">
                <a:solidFill>
                  <a:srgbClr val="A50021"/>
                </a:solidFill>
                <a:latin typeface="Arial" panose="020B0604020202020204" pitchFamily="34" charset="0"/>
                <a:ea typeface="Times New Roman" panose="02020603050405020304" pitchFamily="18" charset="0"/>
              </a:rPr>
              <a:t>Введение. </a:t>
            </a:r>
            <a:r>
              <a:rPr lang="ru-RU" sz="2000" b="1" dirty="0" smtClean="0">
                <a:solidFill>
                  <a:srgbClr val="A50021"/>
                </a:solidFill>
                <a:latin typeface="Arial" panose="020B0604020202020204" pitchFamily="34" charset="0"/>
                <a:ea typeface="Times New Roman" panose="02020603050405020304" pitchFamily="18" charset="0"/>
              </a:rPr>
              <a:t>Научная </a:t>
            </a:r>
            <a:r>
              <a:rPr lang="ru-RU" sz="2000" b="1" dirty="0">
                <a:solidFill>
                  <a:srgbClr val="A50021"/>
                </a:solidFill>
                <a:latin typeface="Arial" panose="020B0604020202020204" pitchFamily="34" charset="0"/>
                <a:ea typeface="Times New Roman" panose="02020603050405020304" pitchFamily="18" charset="0"/>
              </a:rPr>
              <a:t>и </a:t>
            </a:r>
            <a:r>
              <a:rPr lang="ru-RU" sz="2000" b="1" dirty="0" smtClean="0">
                <a:solidFill>
                  <a:srgbClr val="A50021"/>
                </a:solidFill>
                <a:latin typeface="Arial" panose="020B0604020202020204" pitchFamily="34" charset="0"/>
                <a:ea typeface="Times New Roman" panose="02020603050405020304" pitchFamily="18" charset="0"/>
              </a:rPr>
              <a:t>экономическая значимость </a:t>
            </a:r>
            <a:r>
              <a:rPr lang="ru-RU" sz="2000" b="1" dirty="0">
                <a:solidFill>
                  <a:srgbClr val="A50021"/>
                </a:solidFill>
                <a:latin typeface="Arial" panose="020B0604020202020204" pitchFamily="34" charset="0"/>
                <a:ea typeface="Times New Roman" panose="02020603050405020304" pitchFamily="18" charset="0"/>
              </a:rPr>
              <a:t>вопроса</a:t>
            </a:r>
            <a:endParaRPr lang="ru-RU" sz="2000" b="1" dirty="0">
              <a:solidFill>
                <a:srgbClr val="A5002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9665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Object 10"/>
          <p:cNvPicPr>
            <a:picLocks noChangeArrowheads="1"/>
          </p:cNvPicPr>
          <p:nvPr/>
        </p:nvPicPr>
        <p:blipFill>
          <a:blip r:embed="rId2">
            <a:extLst>
              <a:ext uri="{28A0092B-C50C-407E-A947-70E740481C1C}">
                <a14:useLocalDpi xmlns:a14="http://schemas.microsoft.com/office/drawing/2010/main" val="0"/>
              </a:ext>
            </a:extLst>
          </a:blip>
          <a:srcRect t="-233" r="-15" b="-397"/>
          <a:stretch>
            <a:fillRect/>
          </a:stretch>
        </p:blipFill>
        <p:spPr bwMode="auto">
          <a:xfrm>
            <a:off x="2000250" y="1362075"/>
            <a:ext cx="4217669" cy="3289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347791" y="1432312"/>
            <a:ext cx="4537545" cy="3293209"/>
          </a:xfrm>
          <a:prstGeom prst="rect">
            <a:avLst/>
          </a:prstGeom>
        </p:spPr>
        <p:txBody>
          <a:bodyPr wrap="square">
            <a:spAutoFit/>
          </a:bodyPr>
          <a:lstStyle/>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верхний </a:t>
            </a:r>
            <a:r>
              <a:rPr lang="ru-RU" sz="1300" b="1" dirty="0">
                <a:solidFill>
                  <a:srgbClr val="002060"/>
                </a:solidFill>
                <a:latin typeface="Arial" panose="020B0604020202020204" pitchFamily="34" charset="0"/>
                <a:ea typeface="Times New Roman" panose="02020603050405020304" pitchFamily="18" charset="0"/>
              </a:rPr>
              <a:t>поршень (</a:t>
            </a:r>
            <a:r>
              <a:rPr lang="ru-RU" sz="1300" b="1" dirty="0" smtClean="0">
                <a:solidFill>
                  <a:srgbClr val="002060"/>
                </a:solidFill>
                <a:latin typeface="Arial" panose="020B0604020202020204" pitchFamily="34" charset="0"/>
                <a:ea typeface="Times New Roman" panose="02020603050405020304" pitchFamily="18" charset="0"/>
              </a:rPr>
              <a:t>P1), </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2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нижний </a:t>
            </a:r>
            <a:r>
              <a:rPr lang="ru-RU" sz="1300" b="1" dirty="0">
                <a:solidFill>
                  <a:srgbClr val="002060"/>
                </a:solidFill>
                <a:latin typeface="Arial" panose="020B0604020202020204" pitchFamily="34" charset="0"/>
                <a:ea typeface="Times New Roman" panose="02020603050405020304" pitchFamily="18" charset="0"/>
              </a:rPr>
              <a:t>поршень (P2), </a:t>
            </a:r>
            <a:endParaRPr lang="ru-RU" sz="1300" b="1" dirty="0" smtClean="0">
              <a:solidFill>
                <a:srgbClr val="002060"/>
              </a:solidFill>
              <a:latin typeface="Arial" panose="020B0604020202020204" pitchFamily="34" charset="0"/>
              <a:ea typeface="Times New Roman" panose="02020603050405020304" pitchFamily="18" charset="0"/>
            </a:endParaRP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3 – стеклянный глазок</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4 – электродвигатель,</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5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ручной редуктор,</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6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нагретая жидкость </a:t>
            </a:r>
            <a:r>
              <a:rPr lang="ru-RU" sz="1300" b="1" dirty="0">
                <a:solidFill>
                  <a:srgbClr val="002060"/>
                </a:solidFill>
                <a:latin typeface="Arial" panose="020B0604020202020204" pitchFamily="34" charset="0"/>
                <a:ea typeface="Times New Roman" panose="02020603050405020304" pitchFamily="18" charset="0"/>
              </a:rPr>
              <a:t>в </a:t>
            </a:r>
            <a:r>
              <a:rPr lang="ru-RU" sz="1300" b="1" dirty="0" smtClean="0">
                <a:solidFill>
                  <a:srgbClr val="002060"/>
                </a:solidFill>
                <a:latin typeface="Arial" panose="020B0604020202020204" pitchFamily="34" charset="0"/>
                <a:ea typeface="Times New Roman" panose="02020603050405020304" pitchFamily="18" charset="0"/>
              </a:rPr>
              <a:t>котле,</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7 – электронагреватель,</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8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регулятор температуры,</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9-10 – устройства </a:t>
            </a:r>
            <a:r>
              <a:rPr lang="ru-RU" sz="1300" b="1" dirty="0">
                <a:solidFill>
                  <a:srgbClr val="002060"/>
                </a:solidFill>
                <a:latin typeface="Arial" panose="020B0604020202020204" pitchFamily="34" charset="0"/>
                <a:ea typeface="Times New Roman" panose="02020603050405020304" pitchFamily="18" charset="0"/>
              </a:rPr>
              <a:t>для контроля </a:t>
            </a:r>
            <a:r>
              <a:rPr lang="ru-RU" sz="1300" b="1" dirty="0" smtClean="0">
                <a:solidFill>
                  <a:srgbClr val="002060"/>
                </a:solidFill>
                <a:latin typeface="Arial" panose="020B0604020202020204" pitchFamily="34" charset="0"/>
                <a:ea typeface="Times New Roman" panose="02020603050405020304" pitchFamily="18" charset="0"/>
              </a:rPr>
              <a:t>давления,</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11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термометр,</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12 – термостат,</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13 – выход </a:t>
            </a:r>
            <a:r>
              <a:rPr lang="ru-RU" sz="1300" b="1" dirty="0">
                <a:solidFill>
                  <a:srgbClr val="002060"/>
                </a:solidFill>
                <a:latin typeface="Arial" panose="020B0604020202020204" pitchFamily="34" charset="0"/>
                <a:ea typeface="Times New Roman" panose="02020603050405020304" pitchFamily="18" charset="0"/>
              </a:rPr>
              <a:t>для </a:t>
            </a:r>
            <a:r>
              <a:rPr lang="ru-RU" sz="1300" b="1" dirty="0" smtClean="0">
                <a:solidFill>
                  <a:srgbClr val="002060"/>
                </a:solidFill>
                <a:latin typeface="Arial" panose="020B0604020202020204" pitchFamily="34" charset="0"/>
                <a:ea typeface="Times New Roman" panose="02020603050405020304" pitchFamily="18" charset="0"/>
              </a:rPr>
              <a:t>жидкости,</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14 </a:t>
            </a:r>
            <a:r>
              <a:rPr lang="ru-RU" sz="1300" b="1" dirty="0">
                <a:solidFill>
                  <a:srgbClr val="002060"/>
                </a:solidFill>
                <a:latin typeface="Arial" panose="020B0604020202020204" pitchFamily="34" charset="0"/>
                <a:ea typeface="Times New Roman" panose="02020603050405020304" pitchFamily="18" charset="0"/>
              </a:rPr>
              <a:t>–</a:t>
            </a:r>
            <a:r>
              <a:rPr lang="ru-RU" sz="1300" b="1" dirty="0" smtClean="0">
                <a:solidFill>
                  <a:srgbClr val="002060"/>
                </a:solidFill>
                <a:latin typeface="Arial" panose="020B0604020202020204" pitchFamily="34" charset="0"/>
                <a:ea typeface="Times New Roman" panose="02020603050405020304" pitchFamily="18" charset="0"/>
              </a:rPr>
              <a:t> выход </a:t>
            </a:r>
            <a:r>
              <a:rPr lang="ru-RU" sz="1300" b="1" dirty="0">
                <a:solidFill>
                  <a:srgbClr val="002060"/>
                </a:solidFill>
                <a:latin typeface="Arial" panose="020B0604020202020204" pitchFamily="34" charset="0"/>
                <a:ea typeface="Times New Roman" panose="02020603050405020304" pitchFamily="18" charset="0"/>
              </a:rPr>
              <a:t>для </a:t>
            </a:r>
            <a:r>
              <a:rPr lang="ru-RU" sz="1300" b="1" dirty="0" smtClean="0">
                <a:solidFill>
                  <a:srgbClr val="002060"/>
                </a:solidFill>
                <a:latin typeface="Arial" panose="020B0604020202020204" pitchFamily="34" charset="0"/>
                <a:ea typeface="Times New Roman" panose="02020603050405020304" pitchFamily="18" charset="0"/>
              </a:rPr>
              <a:t>газа,</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15 – сжимающий жидкость верхнего поршня, </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16 – </a:t>
            </a:r>
            <a:r>
              <a:rPr lang="ru-RU" sz="1300" b="1" dirty="0">
                <a:solidFill>
                  <a:srgbClr val="002060"/>
                </a:solidFill>
                <a:latin typeface="Arial" panose="020B0604020202020204" pitchFamily="34" charset="0"/>
                <a:ea typeface="Times New Roman" panose="02020603050405020304" pitchFamily="18" charset="0"/>
              </a:rPr>
              <a:t>вход нагретой </a:t>
            </a:r>
            <a:r>
              <a:rPr lang="ru-RU" sz="1300" b="1" dirty="0" smtClean="0">
                <a:solidFill>
                  <a:srgbClr val="002060"/>
                </a:solidFill>
                <a:latin typeface="Arial" panose="020B0604020202020204" pitchFamily="34" charset="0"/>
                <a:ea typeface="Times New Roman" panose="02020603050405020304" pitchFamily="18" charset="0"/>
              </a:rPr>
              <a:t>жидкости,</a:t>
            </a:r>
          </a:p>
          <a:p>
            <a:pPr indent="431800" algn="just">
              <a:spcAft>
                <a:spcPts val="0"/>
              </a:spcAft>
            </a:pPr>
            <a:r>
              <a:rPr lang="ru-RU" sz="1300" b="1" dirty="0" smtClean="0">
                <a:solidFill>
                  <a:srgbClr val="002060"/>
                </a:solidFill>
                <a:latin typeface="Arial" panose="020B0604020202020204" pitchFamily="34" charset="0"/>
                <a:ea typeface="Times New Roman" panose="02020603050405020304" pitchFamily="18" charset="0"/>
              </a:rPr>
              <a:t>17 – </a:t>
            </a:r>
            <a:r>
              <a:rPr lang="ru-RU" sz="1300" b="1" dirty="0">
                <a:solidFill>
                  <a:srgbClr val="002060"/>
                </a:solidFill>
                <a:latin typeface="Arial" panose="020B0604020202020204" pitchFamily="34" charset="0"/>
                <a:ea typeface="Times New Roman" panose="02020603050405020304" pitchFamily="18" charset="0"/>
              </a:rPr>
              <a:t>выход нагретой </a:t>
            </a:r>
            <a:r>
              <a:rPr lang="ru-RU" sz="1300" b="1" dirty="0" smtClean="0">
                <a:solidFill>
                  <a:srgbClr val="002060"/>
                </a:solidFill>
                <a:latin typeface="Arial" panose="020B0604020202020204" pitchFamily="34" charset="0"/>
                <a:ea typeface="Times New Roman" panose="02020603050405020304" pitchFamily="18" charset="0"/>
              </a:rPr>
              <a:t>жидкости.</a:t>
            </a:r>
          </a:p>
        </p:txBody>
      </p:sp>
      <p:sp>
        <p:nvSpPr>
          <p:cNvPr id="7" name="Прямоугольник 6"/>
          <p:cNvSpPr/>
          <p:nvPr/>
        </p:nvSpPr>
        <p:spPr>
          <a:xfrm>
            <a:off x="198784" y="4727998"/>
            <a:ext cx="11799734" cy="2092881"/>
          </a:xfrm>
          <a:prstGeom prst="rect">
            <a:avLst/>
          </a:prstGeom>
        </p:spPr>
        <p:txBody>
          <a:bodyPr wrap="square">
            <a:spAutoFit/>
          </a:bodyPr>
          <a:lstStyle/>
          <a:p>
            <a:pPr algn="just"/>
            <a:r>
              <a:rPr lang="ru-RU" sz="1300" b="1" dirty="0" smtClean="0">
                <a:solidFill>
                  <a:srgbClr val="002060"/>
                </a:solidFill>
                <a:latin typeface="Arial" panose="020B0604020202020204" pitchFamily="34" charset="0"/>
                <a:ea typeface="Times New Roman" panose="02020603050405020304" pitchFamily="18" charset="0"/>
              </a:rPr>
              <a:t>Бомба </a:t>
            </a:r>
            <a:r>
              <a:rPr lang="ru-RU" sz="1300" b="1" dirty="0">
                <a:solidFill>
                  <a:srgbClr val="002060"/>
                </a:solidFill>
                <a:latin typeface="Arial" panose="020B0604020202020204" pitchFamily="34" charset="0"/>
                <a:ea typeface="Times New Roman" panose="02020603050405020304" pitchFamily="18" charset="0"/>
              </a:rPr>
              <a:t>PVT (типа УКГ-3 с рабочим давлением 45 МПа и рабочей температурой 80</a:t>
            </a:r>
            <a:r>
              <a:rPr lang="ru-RU" sz="1300" b="1" dirty="0">
                <a:solidFill>
                  <a:srgbClr val="002060"/>
                </a:solidFill>
                <a:latin typeface="Arial" panose="020B0604020202020204" pitchFamily="34" charset="0"/>
                <a:ea typeface="Times New Roman" panose="02020603050405020304" pitchFamily="18" charset="0"/>
                <a:sym typeface="Symbol" panose="05050102010706020507" pitchFamily="18" charset="2"/>
              </a:rPr>
              <a:t></a:t>
            </a:r>
            <a:r>
              <a:rPr lang="ru-RU" sz="1300" b="1" dirty="0">
                <a:solidFill>
                  <a:srgbClr val="002060"/>
                </a:solidFill>
                <a:latin typeface="Arial" panose="020B0604020202020204" pitchFamily="34" charset="0"/>
                <a:ea typeface="Times New Roman" panose="02020603050405020304" pitchFamily="18" charset="0"/>
              </a:rPr>
              <a:t>C) состоит в основном из двух цилиндрических частей. </a:t>
            </a:r>
            <a:r>
              <a:rPr lang="ru-RU" sz="1300" b="1" dirty="0">
                <a:solidFill>
                  <a:srgbClr val="002060"/>
                </a:solidFill>
                <a:latin typeface="Arial" panose="020B0604020202020204" pitchFamily="34" charset="0"/>
                <a:ea typeface="Times New Roman" panose="02020603050405020304" pitchFamily="18" charset="0"/>
              </a:rPr>
              <a:t>Объемные характеристики газоконденсатной системы в той части, где расположен верхний поршень (P1) (1), определяются в зависимости от давления и температуры. А в части, где расположен нижний поршень (P2), измерения объема насыщенной жидкости в принятых термобарических условиях (2) и уровень жидкости контролируются при помощи стеклянного глазка (3). Также можно записать уровень в PVT с помощью специальной камеры и монитора, прикрепленного к очкам.</a:t>
            </a:r>
          </a:p>
          <a:p>
            <a:pPr algn="just"/>
            <a:r>
              <a:rPr lang="ru-RU" sz="1300" b="1" dirty="0">
                <a:solidFill>
                  <a:srgbClr val="002060"/>
                </a:solidFill>
                <a:latin typeface="Arial" panose="020B0604020202020204" pitchFamily="34" charset="0"/>
                <a:ea typeface="Times New Roman" panose="02020603050405020304" pitchFamily="18" charset="0"/>
              </a:rPr>
              <a:t>Поршень P1 приводится в действие давлением глицерина, подаваемого из модуля сжатия. Поршень P2 может перемещаться как электродвигателем (4), так и ручным редуктором (5). Температура блока увеличивается за счет циркуляции нагретой жидкости в котле (6) (вход (16) и выход (17)) и электронагревателе (7) и поддерживается постоянной на уровне, заданном регулятором температуры (8) (± 0,4 </a:t>
            </a:r>
            <a:r>
              <a:rPr lang="ru-RU" sz="1300" b="1" dirty="0">
                <a:solidFill>
                  <a:srgbClr val="002060"/>
                </a:solidFill>
                <a:latin typeface="Arial" panose="020B0604020202020204" pitchFamily="34" charset="0"/>
                <a:ea typeface="Times New Roman" panose="02020603050405020304" pitchFamily="18" charset="0"/>
                <a:sym typeface="Symbol" panose="05050102010706020507" pitchFamily="18" charset="2"/>
              </a:rPr>
              <a:t></a:t>
            </a:r>
            <a:r>
              <a:rPr lang="ru-RU" sz="1300" b="1" dirty="0">
                <a:solidFill>
                  <a:srgbClr val="002060"/>
                </a:solidFill>
                <a:latin typeface="Arial" panose="020B0604020202020204" pitchFamily="34" charset="0"/>
                <a:ea typeface="Times New Roman" panose="02020603050405020304" pitchFamily="18" charset="0"/>
              </a:rPr>
              <a:t>C). Модуль оснащен специальными устройствами для контроля давления (9 и 10) и температуры (11-термометр и 12-термостат). (13) и (14) являются выходами для жидкости и газа, соответственно, и эти выходы также могут быть объединены с пробоотборниками.</a:t>
            </a:r>
          </a:p>
        </p:txBody>
      </p:sp>
      <p:sp>
        <p:nvSpPr>
          <p:cNvPr id="8" name="Прямоугольник 7"/>
          <p:cNvSpPr/>
          <p:nvPr/>
        </p:nvSpPr>
        <p:spPr>
          <a:xfrm>
            <a:off x="2367280" y="210235"/>
            <a:ext cx="7589520" cy="400110"/>
          </a:xfrm>
          <a:prstGeom prst="rect">
            <a:avLst/>
          </a:prstGeom>
        </p:spPr>
        <p:txBody>
          <a:bodyPr wrap="square">
            <a:spAutoFit/>
          </a:bodyPr>
          <a:lstStyle/>
          <a:p>
            <a:pPr algn="ctr"/>
            <a:r>
              <a:rPr lang="ru-RU" sz="2000" b="1" dirty="0">
                <a:solidFill>
                  <a:srgbClr val="A50021"/>
                </a:solidFill>
                <a:latin typeface="Arial" panose="020B0604020202020204" pitchFamily="34" charset="0"/>
                <a:ea typeface="Times New Roman" panose="02020603050405020304" pitchFamily="18" charset="0"/>
              </a:rPr>
              <a:t>Экспериментальная установка </a:t>
            </a:r>
            <a:r>
              <a:rPr lang="ru-RU" sz="2000" b="1" dirty="0" smtClean="0">
                <a:solidFill>
                  <a:srgbClr val="A50021"/>
                </a:solidFill>
                <a:latin typeface="Arial" panose="020B0604020202020204" pitchFamily="34" charset="0"/>
                <a:ea typeface="Times New Roman" panose="02020603050405020304" pitchFamily="18" charset="0"/>
              </a:rPr>
              <a:t>- Бомба </a:t>
            </a:r>
            <a:r>
              <a:rPr lang="ru-RU" sz="2000" b="1" dirty="0">
                <a:solidFill>
                  <a:srgbClr val="A50021"/>
                </a:solidFill>
                <a:latin typeface="Arial" panose="020B0604020202020204" pitchFamily="34" charset="0"/>
                <a:ea typeface="Times New Roman" panose="02020603050405020304" pitchFamily="18" charset="0"/>
              </a:rPr>
              <a:t>PVT </a:t>
            </a:r>
            <a:endParaRPr lang="ru-RU" sz="2000" b="1" dirty="0">
              <a:solidFill>
                <a:srgbClr val="A50021"/>
              </a:solidFill>
              <a:latin typeface="Arial" panose="020B0604020202020204" pitchFamily="34" charset="0"/>
              <a:ea typeface="Times New Roman" panose="02020603050405020304" pitchFamily="18" charset="0"/>
            </a:endParaRPr>
          </a:p>
        </p:txBody>
      </p:sp>
      <p:sp>
        <p:nvSpPr>
          <p:cNvPr id="9" name="Прямоугольник 8"/>
          <p:cNvSpPr/>
          <p:nvPr/>
        </p:nvSpPr>
        <p:spPr>
          <a:xfrm>
            <a:off x="552450" y="644515"/>
            <a:ext cx="11287125" cy="830997"/>
          </a:xfrm>
          <a:prstGeom prst="rect">
            <a:avLst/>
          </a:prstGeom>
        </p:spPr>
        <p:txBody>
          <a:bodyPr wrap="square">
            <a:spAutoFit/>
          </a:bodyPr>
          <a:lstStyle/>
          <a:p>
            <a:pPr algn="just"/>
            <a:r>
              <a:rPr lang="ru-RU" sz="1600" b="1" dirty="0" smtClean="0">
                <a:solidFill>
                  <a:srgbClr val="002060"/>
                </a:solidFill>
                <a:latin typeface="Arial" panose="020B0604020202020204" pitchFamily="34" charset="0"/>
                <a:cs typeface="Arial" panose="020B0604020202020204" pitchFamily="34" charset="0"/>
              </a:rPr>
              <a:t>Для </a:t>
            </a:r>
            <a:r>
              <a:rPr lang="ru-RU" sz="1600" b="1" dirty="0">
                <a:solidFill>
                  <a:srgbClr val="002060"/>
                </a:solidFill>
                <a:latin typeface="Arial" panose="020B0604020202020204" pitchFamily="34" charset="0"/>
                <a:cs typeface="Arial" panose="020B0604020202020204" pitchFamily="34" charset="0"/>
              </a:rPr>
              <a:t>проведения намечаемых экспериментов была создана специальная установка, состоящая из бомбы </a:t>
            </a:r>
            <a:r>
              <a:rPr lang="ru-RU" sz="1600" b="1" dirty="0" err="1">
                <a:solidFill>
                  <a:srgbClr val="002060"/>
                </a:solidFill>
                <a:latin typeface="Arial" panose="020B0604020202020204" pitchFamily="34" charset="0"/>
                <a:cs typeface="Arial" panose="020B0604020202020204" pitchFamily="34" charset="0"/>
              </a:rPr>
              <a:t>pVT</a:t>
            </a:r>
            <a:r>
              <a:rPr lang="ru-RU" sz="1600" b="1" dirty="0">
                <a:solidFill>
                  <a:srgbClr val="002060"/>
                </a:solidFill>
                <a:latin typeface="Arial" panose="020B0604020202020204" pitchFamily="34" charset="0"/>
                <a:cs typeface="Arial" panose="020B0604020202020204" pitchFamily="34" charset="0"/>
              </a:rPr>
              <a:t>, компрессора высокого давления, баллонов с природным и углекислым газами и различных периферийных </a:t>
            </a:r>
            <a:r>
              <a:rPr lang="ru-RU" sz="1600" b="1" dirty="0" smtClean="0">
                <a:solidFill>
                  <a:srgbClr val="002060"/>
                </a:solidFill>
                <a:latin typeface="Arial" panose="020B0604020202020204" pitchFamily="34" charset="0"/>
                <a:cs typeface="Arial" panose="020B0604020202020204" pitchFamily="34" charset="0"/>
              </a:rPr>
              <a:t>узлов. </a:t>
            </a:r>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31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474225943"/>
              </p:ext>
            </p:extLst>
          </p:nvPr>
        </p:nvGraphicFramePr>
        <p:xfrm>
          <a:off x="2377439" y="1882140"/>
          <a:ext cx="7499970" cy="4578717"/>
        </p:xfrm>
        <a:graphic>
          <a:graphicData uri="http://schemas.openxmlformats.org/drawingml/2006/table">
            <a:tbl>
              <a:tblPr firstRow="1" firstCol="1" lastRow="1" lastCol="1" bandRow="1" bandCol="1">
                <a:effectLst>
                  <a:outerShdw blurRad="76200" dir="18900000" sy="23000" kx="-1200000" algn="bl" rotWithShape="0">
                    <a:prstClr val="black">
                      <a:alpha val="20000"/>
                    </a:prstClr>
                  </a:outerShdw>
                </a:effectLst>
              </a:tblPr>
              <a:tblGrid>
                <a:gridCol w="1907992">
                  <a:extLst>
                    <a:ext uri="{9D8B030D-6E8A-4147-A177-3AD203B41FA5}">
                      <a16:colId xmlns:a16="http://schemas.microsoft.com/office/drawing/2014/main" val="1895045634"/>
                    </a:ext>
                  </a:extLst>
                </a:gridCol>
                <a:gridCol w="1240495">
                  <a:extLst>
                    <a:ext uri="{9D8B030D-6E8A-4147-A177-3AD203B41FA5}">
                      <a16:colId xmlns:a16="http://schemas.microsoft.com/office/drawing/2014/main" val="207056503"/>
                    </a:ext>
                  </a:extLst>
                </a:gridCol>
                <a:gridCol w="1352995">
                  <a:extLst>
                    <a:ext uri="{9D8B030D-6E8A-4147-A177-3AD203B41FA5}">
                      <a16:colId xmlns:a16="http://schemas.microsoft.com/office/drawing/2014/main" val="3444266853"/>
                    </a:ext>
                  </a:extLst>
                </a:gridCol>
                <a:gridCol w="1498494">
                  <a:extLst>
                    <a:ext uri="{9D8B030D-6E8A-4147-A177-3AD203B41FA5}">
                      <a16:colId xmlns:a16="http://schemas.microsoft.com/office/drawing/2014/main" val="1969568130"/>
                    </a:ext>
                  </a:extLst>
                </a:gridCol>
                <a:gridCol w="1499994">
                  <a:extLst>
                    <a:ext uri="{9D8B030D-6E8A-4147-A177-3AD203B41FA5}">
                      <a16:colId xmlns:a16="http://schemas.microsoft.com/office/drawing/2014/main" val="2298205079"/>
                    </a:ext>
                  </a:extLst>
                </a:gridCol>
              </a:tblGrid>
              <a:tr h="492981">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Компоненты</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gridSpan="4">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Состав газов в моль. %-</a:t>
                      </a:r>
                      <a:r>
                        <a:rPr lang="ru-RU" sz="1600" b="1" dirty="0" err="1" smtClean="0">
                          <a:solidFill>
                            <a:srgbClr val="002060"/>
                          </a:solidFill>
                          <a:effectLst/>
                          <a:latin typeface="Arial" panose="020B0604020202020204" pitchFamily="34" charset="0"/>
                          <a:ea typeface="Times New Roman" panose="02020603050405020304" pitchFamily="18" charset="0"/>
                        </a:rPr>
                        <a:t>тах</a:t>
                      </a:r>
                      <a:r>
                        <a:rPr lang="ru-RU" sz="1600" b="1" dirty="0" smtClean="0">
                          <a:solidFill>
                            <a:srgbClr val="002060"/>
                          </a:solidFill>
                          <a:effectLst/>
                          <a:latin typeface="Arial" panose="020B0604020202020204" pitchFamily="34" charset="0"/>
                          <a:ea typeface="Times New Roman" panose="02020603050405020304" pitchFamily="18" charset="0"/>
                        </a:rPr>
                        <a:t> </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99720190"/>
                  </a:ext>
                </a:extLst>
              </a:tr>
              <a:tr h="340478">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CO</a:t>
                      </a:r>
                      <a:r>
                        <a:rPr lang="ru-RU" sz="1600" b="1" baseline="-25000" dirty="0">
                          <a:solidFill>
                            <a:srgbClr val="002060"/>
                          </a:solidFill>
                          <a:effectLst/>
                          <a:latin typeface="Arial" panose="020B0604020202020204" pitchFamily="34" charset="0"/>
                          <a:ea typeface="Times New Roman" panose="02020603050405020304" pitchFamily="18" charset="0"/>
                        </a:rPr>
                        <a:t>2</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10,0</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20,0</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30,0</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369508137"/>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C</a:t>
                      </a:r>
                      <a:r>
                        <a:rPr lang="ru-RU" sz="1600" b="1" baseline="-25000">
                          <a:solidFill>
                            <a:srgbClr val="002060"/>
                          </a:solidFill>
                          <a:effectLst/>
                          <a:latin typeface="Arial" panose="020B0604020202020204" pitchFamily="34" charset="0"/>
                          <a:ea typeface="Times New Roman" panose="02020603050405020304" pitchFamily="18" charset="0"/>
                        </a:rPr>
                        <a:t>1</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91,15</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82,19</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72,54</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64,80</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438146316"/>
                  </a:ext>
                </a:extLst>
              </a:tr>
              <a:tr h="340478">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C</a:t>
                      </a:r>
                      <a:r>
                        <a:rPr lang="ru-RU" sz="1600" b="1" baseline="-25000" dirty="0">
                          <a:solidFill>
                            <a:srgbClr val="002060"/>
                          </a:solidFill>
                          <a:effectLst/>
                          <a:latin typeface="Arial" panose="020B0604020202020204" pitchFamily="34" charset="0"/>
                          <a:ea typeface="Times New Roman" panose="02020603050405020304" pitchFamily="18" charset="0"/>
                        </a:rPr>
                        <a:t>2</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6,78</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6,03</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5,93</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4,07</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3870357901"/>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C</a:t>
                      </a:r>
                      <a:r>
                        <a:rPr lang="ru-RU" sz="1600" b="1" baseline="-25000">
                          <a:solidFill>
                            <a:srgbClr val="002060"/>
                          </a:solidFill>
                          <a:effectLst/>
                          <a:latin typeface="Arial" panose="020B0604020202020204" pitchFamily="34" charset="0"/>
                          <a:ea typeface="Times New Roman" panose="02020603050405020304" pitchFamily="18" charset="0"/>
                        </a:rPr>
                        <a:t>3</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1,24</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1,05</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0,96</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0,72</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3877316290"/>
                  </a:ext>
                </a:extLst>
              </a:tr>
              <a:tr h="340478">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i-C</a:t>
                      </a:r>
                      <a:r>
                        <a:rPr lang="ru-RU" sz="1600" b="1" baseline="-25000" dirty="0">
                          <a:solidFill>
                            <a:srgbClr val="002060"/>
                          </a:solidFill>
                          <a:effectLst/>
                          <a:latin typeface="Arial" panose="020B0604020202020204" pitchFamily="34" charset="0"/>
                          <a:ea typeface="Times New Roman" panose="02020603050405020304" pitchFamily="18" charset="0"/>
                        </a:rPr>
                        <a:t>4</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0,26</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0,25</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0,22</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0,17</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963212473"/>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n-C</a:t>
                      </a:r>
                      <a:r>
                        <a:rPr lang="ru-RU" sz="1600" b="1" baseline="-25000">
                          <a:solidFill>
                            <a:srgbClr val="002060"/>
                          </a:solidFill>
                          <a:effectLst/>
                          <a:latin typeface="Arial" panose="020B0604020202020204" pitchFamily="34" charset="0"/>
                          <a:ea typeface="Times New Roman" panose="02020603050405020304" pitchFamily="18" charset="0"/>
                        </a:rPr>
                        <a:t>4</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0,32</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0,33</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0,21</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0,15</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462871121"/>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i-C</a:t>
                      </a:r>
                      <a:r>
                        <a:rPr lang="ru-RU" sz="1600" b="1" baseline="-25000">
                          <a:solidFill>
                            <a:srgbClr val="002060"/>
                          </a:solidFill>
                          <a:effectLst/>
                          <a:latin typeface="Arial" panose="020B0604020202020204" pitchFamily="34" charset="0"/>
                          <a:ea typeface="Times New Roman" panose="02020603050405020304" pitchFamily="18" charset="0"/>
                        </a:rPr>
                        <a:t>5</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0,12</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0,08</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0,08</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0,05</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760537991"/>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n-C</a:t>
                      </a:r>
                      <a:r>
                        <a:rPr lang="ru-RU" sz="1600" b="1" baseline="-25000">
                          <a:solidFill>
                            <a:srgbClr val="002060"/>
                          </a:solidFill>
                          <a:effectLst/>
                          <a:latin typeface="Arial" panose="020B0604020202020204" pitchFamily="34" charset="0"/>
                          <a:ea typeface="Times New Roman" panose="02020603050405020304" pitchFamily="18" charset="0"/>
                        </a:rPr>
                        <a:t>5</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0,09</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0,06</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0,05</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0,03</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288392003"/>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C</a:t>
                      </a:r>
                      <a:r>
                        <a:rPr lang="ru-RU" sz="1600" b="1" baseline="-25000">
                          <a:solidFill>
                            <a:srgbClr val="002060"/>
                          </a:solidFill>
                          <a:effectLst/>
                          <a:latin typeface="Arial" panose="020B0604020202020204" pitchFamily="34" charset="0"/>
                          <a:ea typeface="Times New Roman" panose="02020603050405020304" pitchFamily="18" charset="0"/>
                        </a:rPr>
                        <a:t>6</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0,04</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0,01</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0,01</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0,01</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3361774641"/>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0,7347</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0,7969</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0,8307</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0,8916</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80191024"/>
                  </a:ext>
                </a:extLst>
              </a:tr>
              <a:tr h="340478">
                <a:tc>
                  <a:txBody>
                    <a:bodyPr/>
                    <a:lstStyle/>
                    <a:p>
                      <a:pPr algn="ctr" fontAlgn="base" hangingPunct="0">
                        <a:spcAft>
                          <a:spcPts val="0"/>
                        </a:spcAft>
                      </a:pPr>
                      <a:r>
                        <a:rPr lang="ru-RU" sz="1600" b="1" dirty="0" smtClean="0">
                          <a:solidFill>
                            <a:srgbClr val="002060"/>
                          </a:solidFill>
                          <a:effectLst/>
                          <a:latin typeface="Arial" panose="020B0604020202020204" pitchFamily="34" charset="0"/>
                          <a:ea typeface="Times New Roman" panose="02020603050405020304" pitchFamily="18" charset="0"/>
                          <a:sym typeface="Symbol" panose="05050102010706020507" pitchFamily="18" charset="2"/>
                        </a:rPr>
                        <a:t></a:t>
                      </a:r>
                      <a:endParaRPr lang="ru-RU" sz="1600" b="1" dirty="0">
                        <a:solidFill>
                          <a:srgbClr val="002060"/>
                        </a:solidFill>
                        <a:effectLst/>
                        <a:latin typeface="Arial" panose="020B0604020202020204" pitchFamily="34"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0,6093</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0,6613</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0,6894</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0,7399</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890014239"/>
                  </a:ext>
                </a:extLst>
              </a:tr>
              <a:tr h="340478">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С</a:t>
                      </a:r>
                      <a:r>
                        <a:rPr lang="ru-RU" sz="1600" b="1" baseline="-25000">
                          <a:solidFill>
                            <a:srgbClr val="002060"/>
                          </a:solidFill>
                          <a:effectLst/>
                          <a:latin typeface="Arial" panose="020B0604020202020204" pitchFamily="34" charset="0"/>
                          <a:ea typeface="Times New Roman" panose="02020603050405020304" pitchFamily="18" charset="0"/>
                        </a:rPr>
                        <a:t>5+</a:t>
                      </a:r>
                      <a:r>
                        <a:rPr lang="ru-RU" sz="1600" b="1">
                          <a:solidFill>
                            <a:srgbClr val="002060"/>
                          </a:solidFill>
                          <a:effectLst/>
                          <a:latin typeface="Arial" panose="020B0604020202020204" pitchFamily="34" charset="0"/>
                          <a:ea typeface="Times New Roman" panose="02020603050405020304" pitchFamily="18" charset="0"/>
                        </a:rPr>
                        <a:t>(г/м</a:t>
                      </a:r>
                      <a:r>
                        <a:rPr lang="ru-RU" sz="1600" b="1" baseline="30000">
                          <a:solidFill>
                            <a:srgbClr val="002060"/>
                          </a:solidFill>
                          <a:effectLst/>
                          <a:latin typeface="Arial" panose="020B0604020202020204" pitchFamily="34" charset="0"/>
                          <a:ea typeface="Times New Roman" panose="02020603050405020304" pitchFamily="18" charset="0"/>
                        </a:rPr>
                        <a:t>3</a:t>
                      </a:r>
                      <a:r>
                        <a:rPr lang="ru-RU" sz="1600" b="1">
                          <a:solidFill>
                            <a:srgbClr val="002060"/>
                          </a:solidFill>
                          <a:effectLst/>
                          <a:latin typeface="Arial" panose="020B0604020202020204" pitchFamily="34" charset="0"/>
                          <a:ea typeface="Times New Roman" panose="02020603050405020304" pitchFamily="18" charset="0"/>
                        </a:rPr>
                        <a:t>)</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7,7</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a:solidFill>
                            <a:srgbClr val="002060"/>
                          </a:solidFill>
                          <a:effectLst/>
                          <a:latin typeface="Arial" panose="020B0604020202020204" pitchFamily="34" charset="0"/>
                          <a:ea typeface="Times New Roman" panose="02020603050405020304" pitchFamily="18" charset="0"/>
                        </a:rPr>
                        <a:t>5,2</a:t>
                      </a:r>
                      <a:endParaRPr lang="ru-RU" sz="16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3,8</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tc>
                  <a:txBody>
                    <a:bodyPr/>
                    <a:lstStyle/>
                    <a:p>
                      <a:pPr algn="ctr" fontAlgn="base" hangingPunct="0">
                        <a:spcAft>
                          <a:spcPts val="0"/>
                        </a:spcAft>
                      </a:pPr>
                      <a:r>
                        <a:rPr lang="ru-RU" sz="1600" b="1" dirty="0">
                          <a:solidFill>
                            <a:srgbClr val="002060"/>
                          </a:solidFill>
                          <a:effectLst/>
                          <a:latin typeface="Arial" panose="020B0604020202020204" pitchFamily="34" charset="0"/>
                          <a:ea typeface="Times New Roman" panose="02020603050405020304" pitchFamily="18" charset="0"/>
                        </a:rPr>
                        <a:t>1,7</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3697085873"/>
                  </a:ext>
                </a:extLst>
              </a:tr>
            </a:tbl>
          </a:graphicData>
        </a:graphic>
      </p:graphicFrame>
      <p:sp>
        <p:nvSpPr>
          <p:cNvPr id="8" name="Прямоугольник 7"/>
          <p:cNvSpPr/>
          <p:nvPr/>
        </p:nvSpPr>
        <p:spPr>
          <a:xfrm>
            <a:off x="2367280" y="210235"/>
            <a:ext cx="7589520" cy="400110"/>
          </a:xfrm>
          <a:prstGeom prst="rect">
            <a:avLst/>
          </a:prstGeom>
        </p:spPr>
        <p:txBody>
          <a:bodyPr wrap="square">
            <a:spAutoFit/>
          </a:bodyPr>
          <a:lstStyle/>
          <a:p>
            <a:pPr algn="ctr">
              <a:spcAft>
                <a:spcPts val="0"/>
              </a:spcAft>
            </a:pPr>
            <a:r>
              <a:rPr lang="ru-RU" sz="2000" b="1" dirty="0">
                <a:solidFill>
                  <a:srgbClr val="A50021"/>
                </a:solidFill>
                <a:latin typeface="Arial" panose="020B0604020202020204" pitchFamily="34" charset="0"/>
                <a:ea typeface="Times New Roman" panose="02020603050405020304" pitchFamily="18" charset="0"/>
              </a:rPr>
              <a:t>Состав закачанного </a:t>
            </a:r>
            <a:r>
              <a:rPr lang="ru-RU" sz="2000" b="1" dirty="0" smtClean="0">
                <a:solidFill>
                  <a:srgbClr val="A50021"/>
                </a:solidFill>
                <a:latin typeface="Arial" panose="020B0604020202020204" pitchFamily="34" charset="0"/>
                <a:ea typeface="Times New Roman" panose="02020603050405020304" pitchFamily="18" charset="0"/>
              </a:rPr>
              <a:t>газа</a:t>
            </a:r>
            <a:endParaRPr lang="ru-RU" sz="2000" b="1" dirty="0">
              <a:solidFill>
                <a:srgbClr val="A50021"/>
              </a:solidFill>
              <a:latin typeface="Arial" panose="020B0604020202020204" pitchFamily="34" charset="0"/>
              <a:ea typeface="Times New Roman" panose="02020603050405020304" pitchFamily="18" charset="0"/>
            </a:endParaRPr>
          </a:p>
        </p:txBody>
      </p:sp>
      <p:sp>
        <p:nvSpPr>
          <p:cNvPr id="10" name="Прямоугольник 9"/>
          <p:cNvSpPr/>
          <p:nvPr/>
        </p:nvSpPr>
        <p:spPr>
          <a:xfrm>
            <a:off x="552450" y="825490"/>
            <a:ext cx="11287125" cy="830997"/>
          </a:xfrm>
          <a:prstGeom prst="rect">
            <a:avLst/>
          </a:prstGeom>
        </p:spPr>
        <p:txBody>
          <a:bodyPr wrap="square">
            <a:spAutoFit/>
          </a:bodyPr>
          <a:lstStyle/>
          <a:p>
            <a:pPr algn="just"/>
            <a:r>
              <a:rPr lang="ru-RU" sz="1600" b="1" dirty="0">
                <a:solidFill>
                  <a:srgbClr val="002060"/>
                </a:solidFill>
                <a:latin typeface="Arial" panose="020B0604020202020204" pitchFamily="34" charset="0"/>
                <a:cs typeface="Arial" panose="020B0604020202020204" pitchFamily="34" charset="0"/>
              </a:rPr>
              <a:t>Эксперименты проводились с использованием флюидов скв. 46 </a:t>
            </a:r>
            <a:r>
              <a:rPr lang="ru-RU" sz="1600" b="1" dirty="0" smtClean="0">
                <a:solidFill>
                  <a:srgbClr val="002060"/>
                </a:solidFill>
                <a:latin typeface="Arial" panose="020B0604020202020204" pitchFamily="34" charset="0"/>
                <a:cs typeface="Arial" panose="020B0604020202020204" pitchFamily="34" charset="0"/>
              </a:rPr>
              <a:t>месторождения </a:t>
            </a:r>
            <a:r>
              <a:rPr lang="ru-RU" sz="1600" b="1" dirty="0">
                <a:solidFill>
                  <a:srgbClr val="002060"/>
                </a:solidFill>
                <a:latin typeface="Arial" panose="020B0604020202020204" pitchFamily="34" charset="0"/>
                <a:cs typeface="Arial" panose="020B0604020202020204" pitchFamily="34" charset="0"/>
              </a:rPr>
              <a:t>«Булла-дениз» (Азербайджан). </a:t>
            </a:r>
            <a:r>
              <a:rPr lang="ru-RU" sz="1600" b="1" dirty="0" smtClean="0">
                <a:solidFill>
                  <a:srgbClr val="002060"/>
                </a:solidFill>
                <a:latin typeface="Arial" panose="020B0604020202020204" pitchFamily="34" charset="0"/>
                <a:cs typeface="Arial" panose="020B0604020202020204" pitchFamily="34" charset="0"/>
              </a:rPr>
              <a:t>Состав </a:t>
            </a:r>
            <a:r>
              <a:rPr lang="ru-RU" sz="1600" b="1" dirty="0">
                <a:solidFill>
                  <a:srgbClr val="002060"/>
                </a:solidFill>
                <a:latin typeface="Arial" panose="020B0604020202020204" pitchFamily="34" charset="0"/>
                <a:cs typeface="Arial" panose="020B0604020202020204" pitchFamily="34" charset="0"/>
              </a:rPr>
              <a:t>участвующих в экспериментах газов, содержащих 10, 20, 30 % углекислого газа, показан в таблице</a:t>
            </a:r>
            <a:r>
              <a:rPr lang="ru-RU" sz="1600" b="1" dirty="0" smtClean="0">
                <a:solidFill>
                  <a:srgbClr val="002060"/>
                </a:solidFill>
                <a:latin typeface="Arial" panose="020B0604020202020204" pitchFamily="34" charset="0"/>
                <a:cs typeface="Arial" panose="020B0604020202020204" pitchFamily="34" charset="0"/>
              </a:rPr>
              <a:t>.</a:t>
            </a:r>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2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67280" y="210235"/>
            <a:ext cx="7589520" cy="400110"/>
          </a:xfrm>
          <a:prstGeom prst="rect">
            <a:avLst/>
          </a:prstGeom>
        </p:spPr>
        <p:txBody>
          <a:bodyPr wrap="square">
            <a:spAutoFit/>
          </a:bodyPr>
          <a:lstStyle/>
          <a:p>
            <a:pPr algn="ctr">
              <a:spcAft>
                <a:spcPts val="0"/>
              </a:spcAft>
            </a:pPr>
            <a:r>
              <a:rPr lang="ru-RU" sz="2000" b="1" dirty="0" smtClean="0">
                <a:solidFill>
                  <a:srgbClr val="A50021"/>
                </a:solidFill>
                <a:latin typeface="Arial" panose="020B0604020202020204" pitchFamily="34" charset="0"/>
                <a:ea typeface="Times New Roman" panose="02020603050405020304" pitchFamily="18" charset="0"/>
              </a:rPr>
              <a:t>Методика </a:t>
            </a:r>
            <a:r>
              <a:rPr lang="ru-RU" sz="2000" b="1" dirty="0">
                <a:solidFill>
                  <a:srgbClr val="A50021"/>
                </a:solidFill>
                <a:latin typeface="Arial" panose="020B0604020202020204" pitchFamily="34" charset="0"/>
                <a:ea typeface="Times New Roman" panose="02020603050405020304" pitchFamily="18" charset="0"/>
              </a:rPr>
              <a:t>проведения </a:t>
            </a:r>
            <a:r>
              <a:rPr lang="ru-RU" sz="2000" b="1" dirty="0" smtClean="0">
                <a:solidFill>
                  <a:srgbClr val="A50021"/>
                </a:solidFill>
                <a:latin typeface="Arial" panose="020B0604020202020204" pitchFamily="34" charset="0"/>
                <a:ea typeface="Times New Roman" panose="02020603050405020304" pitchFamily="18" charset="0"/>
              </a:rPr>
              <a:t>экспериментов</a:t>
            </a:r>
            <a:endParaRPr lang="ru-RU" sz="2000" b="1" dirty="0">
              <a:solidFill>
                <a:srgbClr val="A50021"/>
              </a:solidFill>
              <a:latin typeface="Arial" panose="020B0604020202020204" pitchFamily="34" charset="0"/>
              <a:ea typeface="Times New Roman" panose="02020603050405020304" pitchFamily="18" charset="0"/>
            </a:endParaRPr>
          </a:p>
        </p:txBody>
      </p:sp>
      <p:sp>
        <p:nvSpPr>
          <p:cNvPr id="6" name="Прямоугольник 5"/>
          <p:cNvSpPr/>
          <p:nvPr/>
        </p:nvSpPr>
        <p:spPr>
          <a:xfrm>
            <a:off x="180976" y="777865"/>
            <a:ext cx="11896724" cy="5909310"/>
          </a:xfrm>
          <a:prstGeom prst="rect">
            <a:avLst/>
          </a:prstGeom>
        </p:spPr>
        <p:txBody>
          <a:bodyPr wrap="square">
            <a:spAutoFit/>
          </a:bodyPr>
          <a:lstStyle/>
          <a:p>
            <a:pPr algn="just" defTabSz="361950"/>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В начале определяли давление начала конденсации системы при температуре </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20-120</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С</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затем истощали ее до давления 12,0 МПа при температуре </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100</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С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в соответствии с температурой месторождения «Булла-дениз». При дифференциальном снижении давления от </a:t>
            </a:r>
            <a:r>
              <a:rPr lang="ru-RU"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Рн.к</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(давление начала конденсации) до 12,0 МПа изучались составы газов и свойства жидкости в каждом шаге. А также проводили </a:t>
            </a:r>
            <a:r>
              <a:rPr lang="ru-RU"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хроматографические</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анализы (опыты проводились на хроматографе ЛХМ-8) составов газов сепарации и дегазации.</a:t>
            </a:r>
          </a:p>
          <a:p>
            <a:pPr algn="just" defTabSz="361950"/>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В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экспериментах давление в системе доводилось до величины, близкой к давлению, ожидаемому к концу разработки месторождения «Булла-дениз». Для конкретных условий экспериментов оно было принято 12,0 МПа. При этом данный предел давления 12,0 МПа выбран на основе расчетов условий фонтанирования газоконденсатной скважины при устьевом давлении 1,5-2,0 МПа.</a:t>
            </a:r>
          </a:p>
          <a:p>
            <a:pPr algn="just" defTabSz="361950"/>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Эксперименты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по изучению испаряемости конденсата, оставшегося в бомбе </a:t>
            </a:r>
            <a:r>
              <a:rPr lang="ru-RU"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pVT</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после достижения давления 12,0 МПа, проводились при </a:t>
            </a:r>
            <a:r>
              <a:rPr lang="ru-RU"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контактировании</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системы с углекислым газом в составе «сухих» углеводородных газов с помощью компрессора высокого давления. Таким образом, «сухой» газ контактировал с пластовой системой и находился определенное время с ним в равновесии, после чего «добытый» из бомбы </a:t>
            </a:r>
            <a:r>
              <a:rPr lang="ru-RU"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рVT</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жирный газ пропускался через сепаратор, где он разделялся на сухой газ и конденсат, определялись состав сухого газа, молекулярная масса и плотность конденсата, рассчитывалось </a:t>
            </a:r>
            <a:r>
              <a:rPr lang="ru-RU"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конденсатосодержание</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 жирного добытого газа</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algn="just" defTabSz="361950"/>
            <a:r>
              <a:rPr lang="ru-RU" b="1" dirty="0" smtClean="0">
                <a:solidFill>
                  <a:srgbClr val="002060"/>
                </a:solidFill>
                <a:latin typeface="Arial" panose="020B0604020202020204" pitchFamily="34" charset="0"/>
                <a:ea typeface="Times New Roman" panose="02020603050405020304" pitchFamily="18" charset="0"/>
              </a:rPr>
              <a:t>	Экспериментально </a:t>
            </a:r>
            <a:r>
              <a:rPr lang="ru-RU" b="1" dirty="0">
                <a:solidFill>
                  <a:srgbClr val="002060"/>
                </a:solidFill>
                <a:latin typeface="Arial" panose="020B0604020202020204" pitchFamily="34" charset="0"/>
                <a:ea typeface="Times New Roman" panose="02020603050405020304" pitchFamily="18" charset="0"/>
              </a:rPr>
              <a:t>исследован процесс влияния процентного содержания углекислого газа в интервале 0-30 моль, % в составе природного газа на величину давления начала конденсации с учетом изменения температуры в пределах 15-110</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ru-RU" b="1" dirty="0">
                <a:solidFill>
                  <a:srgbClr val="002060"/>
                </a:solidFill>
                <a:latin typeface="Arial" panose="020B0604020202020204" pitchFamily="34" charset="0"/>
                <a:ea typeface="Times New Roman" panose="02020603050405020304" pitchFamily="18" charset="0"/>
              </a:rPr>
              <a:t>С для продукции конкретного глубокозалегающего газоконденсатного месторождения</a:t>
            </a:r>
            <a:r>
              <a:rPr lang="ru-RU" b="1" dirty="0" smtClean="0">
                <a:solidFill>
                  <a:srgbClr val="002060"/>
                </a:solidFill>
                <a:latin typeface="Arial" panose="020B0604020202020204" pitchFamily="34" charset="0"/>
                <a:ea typeface="Times New Roman" panose="02020603050405020304" pitchFamily="18" charset="0"/>
              </a:rPr>
              <a:t>.</a:t>
            </a:r>
            <a:endPar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5538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 y="1230630"/>
            <a:ext cx="595122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35255" y="4958130"/>
            <a:ext cx="5883662" cy="584775"/>
          </a:xfrm>
          <a:prstGeom prst="rect">
            <a:avLst/>
          </a:prstGeom>
        </p:spPr>
        <p:txBody>
          <a:bodyPr wrap="square">
            <a:spAutoFit/>
          </a:bodyPr>
          <a:lstStyle/>
          <a:p>
            <a:pPr algn="ctr"/>
            <a:r>
              <a:rPr lang="ru-RU" sz="1600" b="1" dirty="0">
                <a:solidFill>
                  <a:srgbClr val="002060"/>
                </a:solidFill>
                <a:latin typeface="Arial" panose="020B0604020202020204" pitchFamily="34" charset="0"/>
                <a:ea typeface="Times New Roman" panose="02020603050405020304" pitchFamily="18" charset="0"/>
              </a:rPr>
              <a:t>Кривые </a:t>
            </a:r>
            <a:r>
              <a:rPr lang="ru-RU" sz="1600" b="1" dirty="0" err="1">
                <a:solidFill>
                  <a:srgbClr val="002060"/>
                </a:solidFill>
                <a:latin typeface="Arial" panose="020B0604020202020204" pitchFamily="34" charset="0"/>
                <a:ea typeface="Times New Roman" panose="02020603050405020304" pitchFamily="18" charset="0"/>
              </a:rPr>
              <a:t>Р</a:t>
            </a:r>
            <a:r>
              <a:rPr lang="ru-RU" sz="1600" b="1" baseline="-25000" dirty="0" err="1">
                <a:solidFill>
                  <a:srgbClr val="002060"/>
                </a:solidFill>
                <a:latin typeface="Arial" panose="020B0604020202020204" pitchFamily="34" charset="0"/>
                <a:ea typeface="Times New Roman" panose="02020603050405020304" pitchFamily="18" charset="0"/>
              </a:rPr>
              <a:t>н.к</a:t>
            </a:r>
            <a:r>
              <a:rPr lang="ru-RU" sz="1600" b="1" baseline="-25000" dirty="0">
                <a:solidFill>
                  <a:srgbClr val="002060"/>
                </a:solidFill>
                <a:latin typeface="Arial" panose="020B0604020202020204" pitchFamily="34" charset="0"/>
                <a:ea typeface="Times New Roman" panose="02020603050405020304" pitchFamily="18" charset="0"/>
              </a:rPr>
              <a:t>.</a:t>
            </a:r>
            <a:r>
              <a:rPr lang="ru-RU" sz="1600" b="1" dirty="0">
                <a:solidFill>
                  <a:srgbClr val="002060"/>
                </a:solidFill>
                <a:latin typeface="Arial" panose="020B0604020202020204" pitchFamily="34" charset="0"/>
                <a:ea typeface="Times New Roman" panose="02020603050405020304" pitchFamily="18" charset="0"/>
              </a:rPr>
              <a:t> в зависимости от содержания CO</a:t>
            </a:r>
            <a:r>
              <a:rPr lang="ru-RU" sz="1600" b="1" baseline="-25000" dirty="0">
                <a:solidFill>
                  <a:srgbClr val="002060"/>
                </a:solidFill>
                <a:latin typeface="Arial" panose="020B0604020202020204" pitchFamily="34" charset="0"/>
                <a:ea typeface="Times New Roman" panose="02020603050405020304" pitchFamily="18" charset="0"/>
              </a:rPr>
              <a:t>2</a:t>
            </a:r>
            <a:r>
              <a:rPr lang="ru-RU" sz="1600" b="1" dirty="0">
                <a:solidFill>
                  <a:srgbClr val="002060"/>
                </a:solidFill>
                <a:latin typeface="Arial" panose="020B0604020202020204" pitchFamily="34" charset="0"/>
                <a:ea typeface="Times New Roman" panose="02020603050405020304" pitchFamily="18" charset="0"/>
              </a:rPr>
              <a:t> при различных температурах</a:t>
            </a:r>
            <a:endParaRPr lang="ru-RU" sz="1600" b="1" dirty="0">
              <a:solidFill>
                <a:srgbClr val="002060"/>
              </a:solidFill>
            </a:endParaRPr>
          </a:p>
        </p:txBody>
      </p:sp>
      <p:sp>
        <p:nvSpPr>
          <p:cNvPr id="7" name="Прямоугольник 6"/>
          <p:cNvSpPr/>
          <p:nvPr/>
        </p:nvSpPr>
        <p:spPr>
          <a:xfrm>
            <a:off x="6299199" y="1187440"/>
            <a:ext cx="5692775" cy="4524315"/>
          </a:xfrm>
          <a:prstGeom prst="rect">
            <a:avLst/>
          </a:prstGeom>
        </p:spPr>
        <p:txBody>
          <a:bodyPr wrap="square">
            <a:spAutoFit/>
          </a:bodyPr>
          <a:lstStyle/>
          <a:p>
            <a:pPr algn="just"/>
            <a:r>
              <a:rPr lang="ru-RU" b="1" dirty="0">
                <a:solidFill>
                  <a:srgbClr val="002060"/>
                </a:solidFill>
                <a:latin typeface="Arial" panose="020B0604020202020204" pitchFamily="34" charset="0"/>
                <a:cs typeface="Arial" panose="020B0604020202020204" pitchFamily="34" charset="0"/>
              </a:rPr>
              <a:t>Из математической обработки критических параметров стало ясно, что с ростом содержания углекислого газа в составе системы его критическая температура растет, а значения критического давления и мольного объема снижаются. Таким образом, с добавлением углекислого газа термодинамические свойства вновь образованных систем изменяются так, что критическая температура каждой новой системы становится больше, а критическое давление меньше этих величин для предыдущей системы. В результате этого наблюдается уменьшение значений давлений конденсации системы и смещение фазовой диаграммы вниз.</a:t>
            </a:r>
          </a:p>
        </p:txBody>
      </p:sp>
      <p:sp>
        <p:nvSpPr>
          <p:cNvPr id="8" name="Прямоугольник 7"/>
          <p:cNvSpPr/>
          <p:nvPr/>
        </p:nvSpPr>
        <p:spPr>
          <a:xfrm>
            <a:off x="2367280" y="210235"/>
            <a:ext cx="7589520" cy="400110"/>
          </a:xfrm>
          <a:prstGeom prst="rect">
            <a:avLst/>
          </a:prstGeom>
        </p:spPr>
        <p:txBody>
          <a:bodyPr wrap="square">
            <a:spAutoFit/>
          </a:bodyPr>
          <a:lstStyle/>
          <a:p>
            <a:pPr algn="ctr"/>
            <a:r>
              <a:rPr lang="ru-RU" sz="2000" b="1" dirty="0">
                <a:solidFill>
                  <a:srgbClr val="A50021"/>
                </a:solidFill>
                <a:latin typeface="Arial" panose="020B0604020202020204" pitchFamily="34" charset="0"/>
                <a:ea typeface="Times New Roman" panose="02020603050405020304" pitchFamily="18" charset="0"/>
              </a:rPr>
              <a:t>Анализ результатов экспериментальных исследований</a:t>
            </a:r>
          </a:p>
        </p:txBody>
      </p:sp>
    </p:spTree>
    <p:extLst>
      <p:ext uri="{BB962C8B-B14F-4D97-AF65-F5344CB8AC3E}">
        <p14:creationId xmlns:p14="http://schemas.microsoft.com/office/powerpoint/2010/main" val="306167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64672"/>
            <a:ext cx="5791199"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47650" y="4934674"/>
            <a:ext cx="5717540" cy="584775"/>
          </a:xfrm>
          <a:prstGeom prst="rect">
            <a:avLst/>
          </a:prstGeom>
        </p:spPr>
        <p:txBody>
          <a:bodyPr wrap="square">
            <a:spAutoFit/>
          </a:bodyPr>
          <a:lstStyle/>
          <a:p>
            <a:pPr algn="ctr">
              <a:spcAft>
                <a:spcPts val="0"/>
              </a:spcAft>
            </a:pPr>
            <a:r>
              <a:rPr lang="ru-RU" sz="1600" b="1" dirty="0">
                <a:solidFill>
                  <a:srgbClr val="002060"/>
                </a:solidFill>
                <a:latin typeface="Arial" panose="020B0604020202020204" pitchFamily="34" charset="0"/>
                <a:ea typeface="Times New Roman" panose="02020603050405020304" pitchFamily="18" charset="0"/>
              </a:rPr>
              <a:t>Зависимость </a:t>
            </a:r>
            <a:r>
              <a:rPr lang="ru-RU" sz="1600" b="1" dirty="0" err="1">
                <a:solidFill>
                  <a:srgbClr val="002060"/>
                </a:solidFill>
                <a:latin typeface="Arial" panose="020B0604020202020204" pitchFamily="34" charset="0"/>
                <a:ea typeface="Times New Roman" panose="02020603050405020304" pitchFamily="18" charset="0"/>
              </a:rPr>
              <a:t>конденсатосодержания</a:t>
            </a:r>
            <a:r>
              <a:rPr lang="ru-RU" sz="1600" b="1" dirty="0">
                <a:solidFill>
                  <a:srgbClr val="002060"/>
                </a:solidFill>
                <a:latin typeface="Arial" panose="020B0604020202020204" pitchFamily="34" charset="0"/>
                <a:ea typeface="Times New Roman" panose="02020603050405020304" pitchFamily="18" charset="0"/>
              </a:rPr>
              <a:t> от количества</a:t>
            </a:r>
          </a:p>
          <a:p>
            <a:pPr algn="ctr">
              <a:spcAft>
                <a:spcPts val="0"/>
              </a:spcAft>
            </a:pPr>
            <a:r>
              <a:rPr lang="ru-RU" sz="1600" b="1" dirty="0">
                <a:solidFill>
                  <a:srgbClr val="002060"/>
                </a:solidFill>
                <a:latin typeface="Arial" panose="020B0604020202020204" pitchFamily="34" charset="0"/>
                <a:ea typeface="Times New Roman" panose="02020603050405020304" pitchFamily="18" charset="0"/>
              </a:rPr>
              <a:t>контактов и содержания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СО</a:t>
            </a:r>
            <a:r>
              <a:rPr lang="ru-RU" sz="16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ru-RU" sz="1600" b="1" dirty="0">
              <a:solidFill>
                <a:srgbClr val="002060"/>
              </a:solidFill>
              <a:latin typeface="Arial" panose="020B0604020202020204" pitchFamily="34" charset="0"/>
              <a:ea typeface="Times New Roman" panose="02020603050405020304" pitchFamily="18" charset="0"/>
            </a:endParaRPr>
          </a:p>
        </p:txBody>
      </p:sp>
      <p:sp>
        <p:nvSpPr>
          <p:cNvPr id="7" name="Прямоугольник 6"/>
          <p:cNvSpPr/>
          <p:nvPr/>
        </p:nvSpPr>
        <p:spPr>
          <a:xfrm>
            <a:off x="2367280" y="210235"/>
            <a:ext cx="7589520" cy="400110"/>
          </a:xfrm>
          <a:prstGeom prst="rect">
            <a:avLst/>
          </a:prstGeom>
        </p:spPr>
        <p:txBody>
          <a:bodyPr wrap="square">
            <a:spAutoFit/>
          </a:bodyPr>
          <a:lstStyle/>
          <a:p>
            <a:pPr algn="ctr"/>
            <a:r>
              <a:rPr lang="ru-RU" sz="2000" b="1" dirty="0">
                <a:solidFill>
                  <a:srgbClr val="A50021"/>
                </a:solidFill>
                <a:latin typeface="Arial" panose="020B0604020202020204" pitchFamily="34" charset="0"/>
                <a:ea typeface="Times New Roman" panose="02020603050405020304" pitchFamily="18" charset="0"/>
              </a:rPr>
              <a:t>Анализ результатов экспериментальных исследований</a:t>
            </a:r>
          </a:p>
        </p:txBody>
      </p:sp>
      <p:sp>
        <p:nvSpPr>
          <p:cNvPr id="13" name="Прямоугольник 12"/>
          <p:cNvSpPr/>
          <p:nvPr/>
        </p:nvSpPr>
        <p:spPr>
          <a:xfrm>
            <a:off x="6448424" y="1264672"/>
            <a:ext cx="5324475" cy="1477328"/>
          </a:xfrm>
          <a:prstGeom prst="rect">
            <a:avLst/>
          </a:prstGeom>
        </p:spPr>
        <p:txBody>
          <a:bodyPr wrap="square">
            <a:spAutoFit/>
          </a:bodyPr>
          <a:lstStyle/>
          <a:p>
            <a:pPr indent="431800" algn="just"/>
            <a:r>
              <a:rPr lang="ru-RU" b="1" dirty="0" err="1" smtClean="0">
                <a:solidFill>
                  <a:srgbClr val="002060"/>
                </a:solidFill>
                <a:latin typeface="Arial" panose="020B0604020202020204" pitchFamily="34" charset="0"/>
                <a:ea typeface="Times New Roman" panose="02020603050405020304" pitchFamily="18" charset="0"/>
              </a:rPr>
              <a:t>Конденсатосодержание</a:t>
            </a:r>
            <a:r>
              <a:rPr lang="ru-RU" b="1" dirty="0" smtClean="0">
                <a:solidFill>
                  <a:srgbClr val="002060"/>
                </a:solidFill>
                <a:latin typeface="Arial" panose="020B0604020202020204" pitchFamily="34" charset="0"/>
                <a:ea typeface="Times New Roman" panose="02020603050405020304" pitchFamily="18" charset="0"/>
              </a:rPr>
              <a:t> добываемого </a:t>
            </a:r>
            <a:r>
              <a:rPr lang="ru-RU" b="1" dirty="0">
                <a:solidFill>
                  <a:srgbClr val="002060"/>
                </a:solidFill>
                <a:latin typeface="Arial" panose="020B0604020202020204" pitchFamily="34" charset="0"/>
                <a:ea typeface="Times New Roman" panose="02020603050405020304" pitchFamily="18" charset="0"/>
              </a:rPr>
              <a:t>газа увеличивается в зависимости от процентного содержания </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СО</a:t>
            </a:r>
            <a:r>
              <a:rPr lang="ru-RU" b="1" baseline="-25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ru-RU" b="1" dirty="0" smtClean="0">
                <a:solidFill>
                  <a:srgbClr val="002060"/>
                </a:solidFill>
                <a:latin typeface="Arial" panose="020B0604020202020204" pitchFamily="34" charset="0"/>
                <a:ea typeface="Times New Roman" panose="02020603050405020304" pitchFamily="18" charset="0"/>
              </a:rPr>
              <a:t>, </a:t>
            </a:r>
            <a:r>
              <a:rPr lang="ru-RU" b="1" dirty="0">
                <a:solidFill>
                  <a:srgbClr val="002060"/>
                </a:solidFill>
                <a:latin typeface="Arial" panose="020B0604020202020204" pitchFamily="34" charset="0"/>
                <a:ea typeface="Times New Roman" panose="02020603050405020304" pitchFamily="18" charset="0"/>
              </a:rPr>
              <a:t>в закачиваемом газе, но уменьшается от количества циклов контактов. </a:t>
            </a:r>
            <a:endParaRPr lang="ru-RU" b="1" dirty="0" smtClean="0">
              <a:solidFill>
                <a:srgbClr val="00206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3535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 y="1258912"/>
            <a:ext cx="5798330" cy="3607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41301" y="4866298"/>
            <a:ext cx="5626100" cy="584775"/>
          </a:xfrm>
          <a:prstGeom prst="rect">
            <a:avLst/>
          </a:prstGeom>
        </p:spPr>
        <p:txBody>
          <a:bodyPr wrap="square">
            <a:spAutoFit/>
          </a:bodyPr>
          <a:lstStyle/>
          <a:p>
            <a:pPr algn="ctr">
              <a:spcAft>
                <a:spcPts val="0"/>
              </a:spcAft>
            </a:pPr>
            <a:r>
              <a:rPr lang="ru-RU" sz="1600" b="1" dirty="0">
                <a:solidFill>
                  <a:srgbClr val="002060"/>
                </a:solidFill>
                <a:latin typeface="Arial" panose="020B0604020202020204" pitchFamily="34" charset="0"/>
                <a:ea typeface="Times New Roman" panose="02020603050405020304" pitchFamily="18" charset="0"/>
              </a:rPr>
              <a:t>Зависимость плотности конденсата от количества</a:t>
            </a:r>
          </a:p>
          <a:p>
            <a:pPr algn="ctr">
              <a:spcAft>
                <a:spcPts val="0"/>
              </a:spcAft>
            </a:pPr>
            <a:r>
              <a:rPr lang="ru-RU" sz="1600" b="1" dirty="0">
                <a:solidFill>
                  <a:srgbClr val="002060"/>
                </a:solidFill>
                <a:latin typeface="Arial" panose="020B0604020202020204" pitchFamily="34" charset="0"/>
                <a:ea typeface="Times New Roman" panose="02020603050405020304" pitchFamily="18" charset="0"/>
              </a:rPr>
              <a:t>контактов и содержания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СО</a:t>
            </a:r>
            <a:r>
              <a:rPr lang="ru-RU" sz="16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ru-RU" sz="1600" b="1" dirty="0">
              <a:solidFill>
                <a:srgbClr val="002060"/>
              </a:solidFill>
              <a:latin typeface="Arial" panose="020B0604020202020204" pitchFamily="34" charset="0"/>
              <a:ea typeface="Times New Roman" panose="02020603050405020304" pitchFamily="18" charset="0"/>
            </a:endParaRPr>
          </a:p>
        </p:txBody>
      </p:sp>
      <p:sp>
        <p:nvSpPr>
          <p:cNvPr id="6" name="Прямоугольник 5"/>
          <p:cNvSpPr/>
          <p:nvPr/>
        </p:nvSpPr>
        <p:spPr>
          <a:xfrm>
            <a:off x="6172200" y="1258913"/>
            <a:ext cx="5668790" cy="1754326"/>
          </a:xfrm>
          <a:prstGeom prst="rect">
            <a:avLst/>
          </a:prstGeom>
        </p:spPr>
        <p:txBody>
          <a:bodyPr wrap="square">
            <a:spAutoFit/>
          </a:bodyPr>
          <a:lstStyle/>
          <a:p>
            <a:pPr indent="431800" algn="just"/>
            <a:r>
              <a:rPr lang="ru-RU" b="1" dirty="0" smtClean="0">
                <a:solidFill>
                  <a:srgbClr val="002060"/>
                </a:solidFill>
                <a:latin typeface="Arial" panose="020B0604020202020204" pitchFamily="34" charset="0"/>
                <a:ea typeface="Times New Roman" panose="02020603050405020304" pitchFamily="18" charset="0"/>
              </a:rPr>
              <a:t>Противоположная </a:t>
            </a:r>
            <a:r>
              <a:rPr lang="ru-RU" b="1" dirty="0">
                <a:solidFill>
                  <a:srgbClr val="002060"/>
                </a:solidFill>
                <a:latin typeface="Arial" panose="020B0604020202020204" pitchFamily="34" charset="0"/>
                <a:ea typeface="Times New Roman" panose="02020603050405020304" pitchFamily="18" charset="0"/>
              </a:rPr>
              <a:t>картина наблюдается в зависимости изменения плотности оставшегося конденсата от количества </a:t>
            </a:r>
            <a:r>
              <a:rPr lang="ru-RU" b="1" dirty="0" smtClean="0">
                <a:solidFill>
                  <a:srgbClr val="002060"/>
                </a:solidFill>
                <a:latin typeface="Arial" panose="020B0604020202020204" pitchFamily="34" charset="0"/>
                <a:ea typeface="Times New Roman" panose="02020603050405020304" pitchFamily="18" charset="0"/>
              </a:rPr>
              <a:t>контактов, </a:t>
            </a:r>
            <a:r>
              <a:rPr lang="ru-RU" b="1" dirty="0">
                <a:solidFill>
                  <a:srgbClr val="002060"/>
                </a:solidFill>
                <a:latin typeface="Arial" panose="020B0604020202020204" pitchFamily="34" charset="0"/>
                <a:ea typeface="Times New Roman" panose="02020603050405020304" pitchFamily="18" charset="0"/>
              </a:rPr>
              <a:t>при которой отмечен рост плотности конденсата по мере увеличения циклов воздействия</a:t>
            </a:r>
            <a:r>
              <a:rPr lang="ru-RU" b="1" dirty="0" smtClean="0">
                <a:solidFill>
                  <a:srgbClr val="002060"/>
                </a:solidFill>
                <a:latin typeface="Arial" panose="020B0604020202020204" pitchFamily="34" charset="0"/>
                <a:ea typeface="Times New Roman" panose="02020603050405020304" pitchFamily="18" charset="0"/>
              </a:rPr>
              <a:t>.</a:t>
            </a:r>
          </a:p>
        </p:txBody>
      </p:sp>
      <p:sp>
        <p:nvSpPr>
          <p:cNvPr id="7" name="Прямоугольник 6"/>
          <p:cNvSpPr/>
          <p:nvPr/>
        </p:nvSpPr>
        <p:spPr>
          <a:xfrm>
            <a:off x="2367280" y="210235"/>
            <a:ext cx="7589520" cy="400110"/>
          </a:xfrm>
          <a:prstGeom prst="rect">
            <a:avLst/>
          </a:prstGeom>
        </p:spPr>
        <p:txBody>
          <a:bodyPr wrap="square">
            <a:spAutoFit/>
          </a:bodyPr>
          <a:lstStyle/>
          <a:p>
            <a:pPr algn="ctr"/>
            <a:r>
              <a:rPr lang="ru-RU" sz="2000" b="1" dirty="0">
                <a:solidFill>
                  <a:srgbClr val="A50021"/>
                </a:solidFill>
                <a:latin typeface="Arial" panose="020B0604020202020204" pitchFamily="34" charset="0"/>
                <a:ea typeface="Times New Roman" panose="02020603050405020304" pitchFamily="18" charset="0"/>
              </a:rPr>
              <a:t>Анализ результатов экспериментальных исследований</a:t>
            </a:r>
          </a:p>
        </p:txBody>
      </p:sp>
    </p:spTree>
    <p:extLst>
      <p:ext uri="{BB962C8B-B14F-4D97-AF65-F5344CB8AC3E}">
        <p14:creationId xmlns:p14="http://schemas.microsoft.com/office/powerpoint/2010/main" val="143918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 y="1973287"/>
            <a:ext cx="5624676" cy="3591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31368" y="5662980"/>
            <a:ext cx="5824778" cy="584775"/>
          </a:xfrm>
          <a:prstGeom prst="rect">
            <a:avLst/>
          </a:prstGeom>
        </p:spPr>
        <p:txBody>
          <a:bodyPr wrap="square">
            <a:spAutoFit/>
          </a:bodyPr>
          <a:lstStyle/>
          <a:p>
            <a:pPr algn="ctr">
              <a:spcAft>
                <a:spcPts val="0"/>
              </a:spcAft>
            </a:pPr>
            <a:r>
              <a:rPr lang="ru-RU" sz="1600" b="1" dirty="0">
                <a:solidFill>
                  <a:srgbClr val="002060"/>
                </a:solidFill>
                <a:latin typeface="Arial" panose="020B0604020202020204" pitchFamily="34" charset="0"/>
                <a:ea typeface="Times New Roman" panose="02020603050405020304" pitchFamily="18" charset="0"/>
              </a:rPr>
              <a:t>Зависимость количества испарившегося конденсата</a:t>
            </a:r>
          </a:p>
          <a:p>
            <a:pPr algn="ctr"/>
            <a:r>
              <a:rPr lang="ru-RU" sz="1600" b="1" dirty="0">
                <a:solidFill>
                  <a:srgbClr val="002060"/>
                </a:solidFill>
                <a:latin typeface="Arial" panose="020B0604020202020204" pitchFamily="34" charset="0"/>
                <a:ea typeface="Times New Roman" panose="02020603050405020304" pitchFamily="18" charset="0"/>
              </a:rPr>
              <a:t>от количества контактов (</a:t>
            </a:r>
            <a:r>
              <a:rPr lang="en-US" sz="1600" b="1" dirty="0">
                <a:solidFill>
                  <a:srgbClr val="002060"/>
                </a:solidFill>
                <a:latin typeface="Arial" panose="020B0604020202020204" pitchFamily="34" charset="0"/>
                <a:ea typeface="Times New Roman" panose="02020603050405020304" pitchFamily="18" charset="0"/>
              </a:rPr>
              <a:t>n</a:t>
            </a:r>
            <a:r>
              <a:rPr lang="ru-RU" sz="1600" b="1" dirty="0">
                <a:solidFill>
                  <a:srgbClr val="002060"/>
                </a:solidFill>
                <a:latin typeface="Arial" panose="020B0604020202020204" pitchFamily="34" charset="0"/>
                <a:ea typeface="Times New Roman" panose="02020603050405020304" pitchFamily="18" charset="0"/>
              </a:rPr>
              <a:t>) и содержания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СО</a:t>
            </a:r>
            <a:r>
              <a:rPr lang="ru-RU" sz="1600" b="1"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ru-RU" sz="1600" b="1" dirty="0">
              <a:solidFill>
                <a:srgbClr val="002060"/>
              </a:solidFill>
              <a:latin typeface="Arial" panose="020B0604020202020204" pitchFamily="34" charset="0"/>
              <a:ea typeface="Times New Roman" panose="02020603050405020304" pitchFamily="18" charset="0"/>
            </a:endParaRPr>
          </a:p>
        </p:txBody>
      </p:sp>
      <p:sp>
        <p:nvSpPr>
          <p:cNvPr id="9" name="Прямоугольник 8"/>
          <p:cNvSpPr/>
          <p:nvPr/>
        </p:nvSpPr>
        <p:spPr>
          <a:xfrm>
            <a:off x="2367280" y="210235"/>
            <a:ext cx="7589520" cy="400110"/>
          </a:xfrm>
          <a:prstGeom prst="rect">
            <a:avLst/>
          </a:prstGeom>
        </p:spPr>
        <p:txBody>
          <a:bodyPr wrap="square">
            <a:spAutoFit/>
          </a:bodyPr>
          <a:lstStyle/>
          <a:p>
            <a:pPr algn="ctr"/>
            <a:r>
              <a:rPr lang="ru-RU" sz="2000" b="1" dirty="0">
                <a:solidFill>
                  <a:srgbClr val="A50021"/>
                </a:solidFill>
                <a:latin typeface="Arial" panose="020B0604020202020204" pitchFamily="34" charset="0"/>
                <a:ea typeface="Times New Roman" panose="02020603050405020304" pitchFamily="18" charset="0"/>
              </a:rPr>
              <a:t>Анализ результатов экспериментальных исследований</a:t>
            </a:r>
          </a:p>
        </p:txBody>
      </p:sp>
      <p:sp>
        <p:nvSpPr>
          <p:cNvPr id="11" name="Прямоугольник 10"/>
          <p:cNvSpPr/>
          <p:nvPr/>
        </p:nvSpPr>
        <p:spPr>
          <a:xfrm>
            <a:off x="295275" y="829866"/>
            <a:ext cx="11715750" cy="923330"/>
          </a:xfrm>
          <a:prstGeom prst="rect">
            <a:avLst/>
          </a:prstGeom>
        </p:spPr>
        <p:txBody>
          <a:bodyPr wrap="square">
            <a:spAutoFit/>
          </a:bodyPr>
          <a:lstStyle/>
          <a:p>
            <a:pPr indent="431800" algn="just"/>
            <a:r>
              <a:rPr lang="ru-RU" b="1" dirty="0" smtClean="0">
                <a:solidFill>
                  <a:srgbClr val="002060"/>
                </a:solidFill>
                <a:latin typeface="Arial" panose="020B0604020202020204" pitchFamily="34" charset="0"/>
                <a:ea typeface="Times New Roman" panose="02020603050405020304" pitchFamily="18" charset="0"/>
              </a:rPr>
              <a:t>С </a:t>
            </a:r>
            <a:r>
              <a:rPr lang="ru-RU" b="1" dirty="0">
                <a:solidFill>
                  <a:srgbClr val="002060"/>
                </a:solidFill>
                <a:latin typeface="Arial" panose="020B0604020202020204" pitchFamily="34" charset="0"/>
                <a:ea typeface="Times New Roman" panose="02020603050405020304" pitchFamily="18" charset="0"/>
              </a:rPr>
              <a:t>ростом количества контактов (n) уменьшается объем добываемого конденсата. Несмотря на то, что увеличение количества </a:t>
            </a: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СО</a:t>
            </a:r>
            <a:r>
              <a:rPr lang="ru-RU" b="1" baseline="-25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ru-RU" b="1" dirty="0" smtClean="0">
                <a:solidFill>
                  <a:srgbClr val="002060"/>
                </a:solidFill>
                <a:latin typeface="Arial" panose="020B0604020202020204" pitchFamily="34" charset="0"/>
                <a:ea typeface="Times New Roman" panose="02020603050405020304" pitchFamily="18" charset="0"/>
              </a:rPr>
              <a:t> </a:t>
            </a:r>
            <a:r>
              <a:rPr lang="ru-RU" b="1" dirty="0">
                <a:solidFill>
                  <a:srgbClr val="002060"/>
                </a:solidFill>
                <a:latin typeface="Arial" panose="020B0604020202020204" pitchFamily="34" charset="0"/>
                <a:ea typeface="Times New Roman" panose="02020603050405020304" pitchFamily="18" charset="0"/>
              </a:rPr>
              <a:t>в газовой смеси увеличивает объем испаряемого конденсата, в зависимости же от количества контактов наблюдается уменьшение.</a:t>
            </a:r>
            <a:endParaRPr lang="ru-RU" b="1" dirty="0">
              <a:solidFill>
                <a:srgbClr val="00206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83802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5481</TotalTime>
  <Words>1916</Words>
  <Application>Microsoft Office PowerPoint</Application>
  <PresentationFormat>Широкоэкранный</PresentationFormat>
  <Paragraphs>143</Paragraphs>
  <Slides>11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11</vt:i4>
      </vt:variant>
    </vt:vector>
  </HeadingPairs>
  <TitlesOfParts>
    <vt:vector size="20" baseType="lpstr">
      <vt:lpstr>Arial</vt:lpstr>
      <vt:lpstr>Calibri</vt:lpstr>
      <vt:lpstr>Calibri Light</vt:lpstr>
      <vt:lpstr>Roboto</vt:lpstr>
      <vt:lpstr>Symbol</vt:lpstr>
      <vt:lpstr>Times New Roman</vt:lpstr>
      <vt:lpstr>Tw Cen MT</vt:lpstr>
      <vt:lpstr>Тема Office</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UX/UI Михаил</dc:creator>
  <cp:lastModifiedBy>User</cp:lastModifiedBy>
  <cp:revision>126</cp:revision>
  <dcterms:created xsi:type="dcterms:W3CDTF">2021-08-31T09:36:38Z</dcterms:created>
  <dcterms:modified xsi:type="dcterms:W3CDTF">2022-08-23T10:52:55Z</dcterms:modified>
</cp:coreProperties>
</file>