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7" r:id="rId4"/>
    <p:sldMasterId id="2147483700" r:id="rId5"/>
    <p:sldMasterId id="2147483714" r:id="rId6"/>
    <p:sldMasterId id="2147483726" r:id="rId7"/>
    <p:sldMasterId id="2147483739" r:id="rId8"/>
  </p:sldMasterIdLst>
  <p:notesMasterIdLst>
    <p:notesMasterId r:id="rId50"/>
  </p:notesMasterIdLst>
  <p:sldIdLst>
    <p:sldId id="272" r:id="rId9"/>
    <p:sldId id="287" r:id="rId10"/>
    <p:sldId id="288" r:id="rId11"/>
    <p:sldId id="260" r:id="rId12"/>
    <p:sldId id="294" r:id="rId13"/>
    <p:sldId id="400" r:id="rId14"/>
    <p:sldId id="261" r:id="rId15"/>
    <p:sldId id="289" r:id="rId16"/>
    <p:sldId id="374" r:id="rId17"/>
    <p:sldId id="403" r:id="rId18"/>
    <p:sldId id="404" r:id="rId19"/>
    <p:sldId id="405" r:id="rId20"/>
    <p:sldId id="265" r:id="rId21"/>
    <p:sldId id="266" r:id="rId22"/>
    <p:sldId id="267" r:id="rId23"/>
    <p:sldId id="268" r:id="rId24"/>
    <p:sldId id="461" r:id="rId25"/>
    <p:sldId id="453" r:id="rId26"/>
    <p:sldId id="455" r:id="rId27"/>
    <p:sldId id="456" r:id="rId28"/>
    <p:sldId id="457" r:id="rId29"/>
    <p:sldId id="458" r:id="rId30"/>
    <p:sldId id="459" r:id="rId31"/>
    <p:sldId id="410" r:id="rId32"/>
    <p:sldId id="454" r:id="rId33"/>
    <p:sldId id="402" r:id="rId34"/>
    <p:sldId id="401" r:id="rId35"/>
    <p:sldId id="352" r:id="rId36"/>
    <p:sldId id="351" r:id="rId37"/>
    <p:sldId id="298" r:id="rId38"/>
    <p:sldId id="407" r:id="rId39"/>
    <p:sldId id="406" r:id="rId40"/>
    <p:sldId id="299" r:id="rId41"/>
    <p:sldId id="460" r:id="rId42"/>
    <p:sldId id="295" r:id="rId43"/>
    <p:sldId id="452" r:id="rId44"/>
    <p:sldId id="377" r:id="rId45"/>
    <p:sldId id="366" r:id="rId46"/>
    <p:sldId id="368" r:id="rId47"/>
    <p:sldId id="324" r:id="rId48"/>
    <p:sldId id="399"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A24"/>
    <a:srgbClr val="00A94F"/>
    <a:srgbClr val="00853E"/>
    <a:srgbClr val="007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56441200771899"/>
          <c:y val="0.19251685418917699"/>
          <c:w val="0.69403473270504401"/>
          <c:h val="0.64237288135593196"/>
        </c:manualLayout>
      </c:layout>
      <c:scatterChart>
        <c:scatterStyle val="lineMarker"/>
        <c:varyColors val="0"/>
        <c:ser>
          <c:idx val="1"/>
          <c:order val="1"/>
          <c:spPr>
            <a:ln w="25400" cap="rnd" cmpd="sng" algn="ctr">
              <a:solidFill>
                <a:srgbClr val="FF0000"/>
              </a:solidFill>
              <a:prstDash val="solid"/>
              <a:round/>
            </a:ln>
          </c:spPr>
          <c:marker>
            <c:symbol val="square"/>
            <c:size val="6"/>
            <c:spPr>
              <a:solidFill>
                <a:srgbClr val="FF0000"/>
              </a:solidFill>
              <a:ln w="9525" cap="flat" cmpd="sng" algn="ctr">
                <a:solidFill>
                  <a:srgbClr val="FF0000"/>
                </a:solidFill>
                <a:prstDash val="solid"/>
                <a:round/>
              </a:ln>
            </c:spPr>
          </c:marker>
          <c:xVal>
            <c:numRef>
              <c:f>'Исходные данные'!$Q$2:$Q$33</c:f>
              <c:numCache>
                <c:formatCode>0.000</c:formatCode>
                <c:ptCount val="32"/>
                <c:pt idx="0">
                  <c:v>0</c:v>
                </c:pt>
                <c:pt idx="1">
                  <c:v>5.5097376461983101E-2</c:v>
                </c:pt>
                <c:pt idx="2">
                  <c:v>7.3463168615977403E-2</c:v>
                </c:pt>
                <c:pt idx="3">
                  <c:v>0.106696506799396</c:v>
                </c:pt>
                <c:pt idx="4">
                  <c:v>0.120689491297677</c:v>
                </c:pt>
                <c:pt idx="5">
                  <c:v>0.146926337231955</c:v>
                </c:pt>
                <c:pt idx="6">
                  <c:v>0.16704125244823401</c:v>
                </c:pt>
                <c:pt idx="7">
                  <c:v>0.189779852257942</c:v>
                </c:pt>
                <c:pt idx="8">
                  <c:v>0.19852546756936801</c:v>
                </c:pt>
                <c:pt idx="9">
                  <c:v>0.22388775197250299</c:v>
                </c:pt>
                <c:pt idx="10">
                  <c:v>0.24662635178221001</c:v>
                </c:pt>
                <c:pt idx="11">
                  <c:v>0.277236005372201</c:v>
                </c:pt>
                <c:pt idx="12">
                  <c:v>0.30434741283762101</c:v>
                </c:pt>
                <c:pt idx="13">
                  <c:v>0.33408250489646901</c:v>
                </c:pt>
                <c:pt idx="14">
                  <c:v>0.37693601992245601</c:v>
                </c:pt>
                <c:pt idx="15">
                  <c:v>0.45302287313186101</c:v>
                </c:pt>
                <c:pt idx="16">
                  <c:v>0.48100884212842399</c:v>
                </c:pt>
                <c:pt idx="17">
                  <c:v>0.53348253399697898</c:v>
                </c:pt>
                <c:pt idx="18">
                  <c:v>0.56846499524268301</c:v>
                </c:pt>
                <c:pt idx="19">
                  <c:v>0.597325525770388</c:v>
                </c:pt>
                <c:pt idx="20">
                  <c:v>0.70271019027307002</c:v>
                </c:pt>
                <c:pt idx="21">
                  <c:v>0.79847467793318305</c:v>
                </c:pt>
                <c:pt idx="22">
                  <c:v>0.90342206167029404</c:v>
                </c:pt>
                <c:pt idx="23">
                  <c:v>0.99962383009597899</c:v>
                </c:pt>
                <c:pt idx="24">
                  <c:v>1.0407282220596801</c:v>
                </c:pt>
                <c:pt idx="25" formatCode="General">
                  <c:v>1.302</c:v>
                </c:pt>
                <c:pt idx="26" formatCode="General">
                  <c:v>1.7509999999999999</c:v>
                </c:pt>
                <c:pt idx="27" formatCode="General">
                  <c:v>2.34</c:v>
                </c:pt>
                <c:pt idx="28" formatCode="General">
                  <c:v>2.81</c:v>
                </c:pt>
                <c:pt idx="29" formatCode="General">
                  <c:v>3.56</c:v>
                </c:pt>
                <c:pt idx="30" formatCode="General">
                  <c:v>3.7</c:v>
                </c:pt>
                <c:pt idx="31" formatCode="General">
                  <c:v>4.2300000000000004</c:v>
                </c:pt>
              </c:numCache>
            </c:numRef>
          </c:xVal>
          <c:yVal>
            <c:numRef>
              <c:f>'Исходные данные'!$R$2:$R$33</c:f>
              <c:numCache>
                <c:formatCode>0.000</c:formatCode>
                <c:ptCount val="32"/>
                <c:pt idx="0">
                  <c:v>16.2618025751073</c:v>
                </c:pt>
                <c:pt idx="1">
                  <c:v>11.373390557939899</c:v>
                </c:pt>
                <c:pt idx="2">
                  <c:v>10.3862660944206</c:v>
                </c:pt>
                <c:pt idx="3">
                  <c:v>8.9270386266094395</c:v>
                </c:pt>
                <c:pt idx="4">
                  <c:v>8.1888412017167393</c:v>
                </c:pt>
                <c:pt idx="5">
                  <c:v>6.9957081545064401</c:v>
                </c:pt>
                <c:pt idx="6">
                  <c:v>6.2660944206008597</c:v>
                </c:pt>
                <c:pt idx="7">
                  <c:v>5.2961373390557904</c:v>
                </c:pt>
                <c:pt idx="8">
                  <c:v>5.17596566523605</c:v>
                </c:pt>
                <c:pt idx="9">
                  <c:v>4.7939914163090096</c:v>
                </c:pt>
                <c:pt idx="10">
                  <c:v>4.4678111587982796</c:v>
                </c:pt>
                <c:pt idx="11">
                  <c:v>4.2060085836909904</c:v>
                </c:pt>
                <c:pt idx="12">
                  <c:v>3.9828326180257498</c:v>
                </c:pt>
                <c:pt idx="13">
                  <c:v>3.90128755364807</c:v>
                </c:pt>
                <c:pt idx="14">
                  <c:v>3.5364806866952798</c:v>
                </c:pt>
                <c:pt idx="15">
                  <c:v>3.29613733905579</c:v>
                </c:pt>
                <c:pt idx="16">
                  <c:v>3.2575107296137298</c:v>
                </c:pt>
                <c:pt idx="17">
                  <c:v>3.1931330472103001</c:v>
                </c:pt>
                <c:pt idx="18">
                  <c:v>3.1330472103004299</c:v>
                </c:pt>
                <c:pt idx="19">
                  <c:v>3.1158798283261802</c:v>
                </c:pt>
                <c:pt idx="20">
                  <c:v>3.05150214592275</c:v>
                </c:pt>
                <c:pt idx="21">
                  <c:v>2.9527896995708098</c:v>
                </c:pt>
                <c:pt idx="22">
                  <c:v>3.0901287553648098</c:v>
                </c:pt>
                <c:pt idx="23">
                  <c:v>3.0901287553648098</c:v>
                </c:pt>
                <c:pt idx="24">
                  <c:v>3.05150214592275</c:v>
                </c:pt>
                <c:pt idx="25" formatCode="General">
                  <c:v>3.0510000000000002</c:v>
                </c:pt>
                <c:pt idx="26" formatCode="General">
                  <c:v>3.0529999999999999</c:v>
                </c:pt>
                <c:pt idx="27" formatCode="General">
                  <c:v>3.056</c:v>
                </c:pt>
                <c:pt idx="28" formatCode="General">
                  <c:v>2.99</c:v>
                </c:pt>
                <c:pt idx="29" formatCode="General">
                  <c:v>3.0470000000000002</c:v>
                </c:pt>
                <c:pt idx="30" formatCode="General">
                  <c:v>3.052</c:v>
                </c:pt>
                <c:pt idx="31" formatCode="General">
                  <c:v>3.052</c:v>
                </c:pt>
              </c:numCache>
            </c:numRef>
          </c:yVal>
          <c:smooth val="1"/>
          <c:extLst>
            <c:ext xmlns:c16="http://schemas.microsoft.com/office/drawing/2014/chart" uri="{C3380CC4-5D6E-409C-BE32-E72D297353CC}">
              <c16:uniqueId val="{00000000-F2D1-48BD-8D10-3C7ED12293B5}"/>
            </c:ext>
          </c:extLst>
        </c:ser>
        <c:dLbls>
          <c:showLegendKey val="0"/>
          <c:showVal val="0"/>
          <c:showCatName val="0"/>
          <c:showSerName val="0"/>
          <c:showPercent val="0"/>
          <c:showBubbleSize val="0"/>
        </c:dLbls>
        <c:axId val="502539352"/>
        <c:axId val="1"/>
      </c:scatterChart>
      <c:scatterChart>
        <c:scatterStyle val="lineMarker"/>
        <c:varyColors val="0"/>
        <c:ser>
          <c:idx val="0"/>
          <c:order val="0"/>
          <c:spPr>
            <a:ln w="25400" cap="rnd" cmpd="sng" algn="ctr">
              <a:solidFill>
                <a:srgbClr val="000000"/>
              </a:solidFill>
              <a:prstDash val="solid"/>
              <a:round/>
            </a:ln>
          </c:spPr>
          <c:marker>
            <c:symbol val="diamond"/>
            <c:size val="6"/>
            <c:spPr>
              <a:solidFill>
                <a:srgbClr val="000000"/>
              </a:solidFill>
              <a:ln w="9525" cap="flat" cmpd="sng" algn="ctr">
                <a:solidFill>
                  <a:srgbClr val="000000"/>
                </a:solidFill>
                <a:prstDash val="solid"/>
                <a:round/>
              </a:ln>
            </c:spPr>
          </c:marker>
          <c:xVal>
            <c:numRef>
              <c:f>'Исходные данные'!$Q$2:$Q$33</c:f>
              <c:numCache>
                <c:formatCode>0.000</c:formatCode>
                <c:ptCount val="32"/>
                <c:pt idx="0">
                  <c:v>0</c:v>
                </c:pt>
                <c:pt idx="1">
                  <c:v>5.5097376461983101E-2</c:v>
                </c:pt>
                <c:pt idx="2">
                  <c:v>7.3463168615977403E-2</c:v>
                </c:pt>
                <c:pt idx="3">
                  <c:v>0.106696506799396</c:v>
                </c:pt>
                <c:pt idx="4">
                  <c:v>0.120689491297677</c:v>
                </c:pt>
                <c:pt idx="5">
                  <c:v>0.146926337231955</c:v>
                </c:pt>
                <c:pt idx="6">
                  <c:v>0.16704125244823401</c:v>
                </c:pt>
                <c:pt idx="7">
                  <c:v>0.189779852257942</c:v>
                </c:pt>
                <c:pt idx="8">
                  <c:v>0.19852546756936801</c:v>
                </c:pt>
                <c:pt idx="9">
                  <c:v>0.22388775197250299</c:v>
                </c:pt>
                <c:pt idx="10">
                  <c:v>0.24662635178221001</c:v>
                </c:pt>
                <c:pt idx="11">
                  <c:v>0.277236005372201</c:v>
                </c:pt>
                <c:pt idx="12">
                  <c:v>0.30434741283762101</c:v>
                </c:pt>
                <c:pt idx="13">
                  <c:v>0.33408250489646901</c:v>
                </c:pt>
                <c:pt idx="14">
                  <c:v>0.37693601992245601</c:v>
                </c:pt>
                <c:pt idx="15">
                  <c:v>0.45302287313186101</c:v>
                </c:pt>
                <c:pt idx="16">
                  <c:v>0.48100884212842399</c:v>
                </c:pt>
                <c:pt idx="17">
                  <c:v>0.53348253399697898</c:v>
                </c:pt>
                <c:pt idx="18">
                  <c:v>0.56846499524268301</c:v>
                </c:pt>
                <c:pt idx="19">
                  <c:v>0.597325525770388</c:v>
                </c:pt>
                <c:pt idx="20">
                  <c:v>0.70271019027307002</c:v>
                </c:pt>
                <c:pt idx="21">
                  <c:v>0.79847467793318305</c:v>
                </c:pt>
                <c:pt idx="22">
                  <c:v>0.90342206167029404</c:v>
                </c:pt>
                <c:pt idx="23">
                  <c:v>0.99962383009597899</c:v>
                </c:pt>
                <c:pt idx="24">
                  <c:v>1.0407282220596801</c:v>
                </c:pt>
                <c:pt idx="25" formatCode="General">
                  <c:v>1.302</c:v>
                </c:pt>
                <c:pt idx="26" formatCode="General">
                  <c:v>1.7509999999999999</c:v>
                </c:pt>
                <c:pt idx="27" formatCode="General">
                  <c:v>2.34</c:v>
                </c:pt>
                <c:pt idx="28" formatCode="General">
                  <c:v>2.81</c:v>
                </c:pt>
                <c:pt idx="29" formatCode="General">
                  <c:v>3.56</c:v>
                </c:pt>
                <c:pt idx="30" formatCode="General">
                  <c:v>3.7</c:v>
                </c:pt>
                <c:pt idx="31" formatCode="General">
                  <c:v>4.2300000000000004</c:v>
                </c:pt>
              </c:numCache>
            </c:numRef>
          </c:xVal>
          <c:yVal>
            <c:numRef>
              <c:f>'Исходные данные'!$T$2:$T$33</c:f>
              <c:numCache>
                <c:formatCode>0.0</c:formatCode>
                <c:ptCount val="32"/>
                <c:pt idx="0">
                  <c:v>0</c:v>
                </c:pt>
                <c:pt idx="1">
                  <c:v>11.2676056338028</c:v>
                </c:pt>
                <c:pt idx="2">
                  <c:v>14.084507042253501</c:v>
                </c:pt>
                <c:pt idx="3">
                  <c:v>19.7183098591549</c:v>
                </c:pt>
                <c:pt idx="4">
                  <c:v>22.5352112676056</c:v>
                </c:pt>
                <c:pt idx="5">
                  <c:v>28.169014084507001</c:v>
                </c:pt>
                <c:pt idx="6">
                  <c:v>35.2112676056338</c:v>
                </c:pt>
                <c:pt idx="7">
                  <c:v>39.436619718309899</c:v>
                </c:pt>
                <c:pt idx="8">
                  <c:v>40.845070422535201</c:v>
                </c:pt>
                <c:pt idx="9">
                  <c:v>41.549295774647902</c:v>
                </c:pt>
                <c:pt idx="10">
                  <c:v>42.957746478873197</c:v>
                </c:pt>
                <c:pt idx="11">
                  <c:v>45.0704225352113</c:v>
                </c:pt>
                <c:pt idx="12">
                  <c:v>46.478873239436602</c:v>
                </c:pt>
                <c:pt idx="13">
                  <c:v>47.183098591549303</c:v>
                </c:pt>
                <c:pt idx="14">
                  <c:v>49.295774647887299</c:v>
                </c:pt>
                <c:pt idx="15">
                  <c:v>50</c:v>
                </c:pt>
                <c:pt idx="16">
                  <c:v>51.408450704225402</c:v>
                </c:pt>
                <c:pt idx="17">
                  <c:v>51.408450704225402</c:v>
                </c:pt>
                <c:pt idx="18">
                  <c:v>52.112676056338003</c:v>
                </c:pt>
                <c:pt idx="19">
                  <c:v>52.816901408450697</c:v>
                </c:pt>
                <c:pt idx="20">
                  <c:v>54.507042253521099</c:v>
                </c:pt>
                <c:pt idx="21">
                  <c:v>54.9295774647887</c:v>
                </c:pt>
                <c:pt idx="22">
                  <c:v>55.915492957746501</c:v>
                </c:pt>
                <c:pt idx="23">
                  <c:v>55.633802816901401</c:v>
                </c:pt>
                <c:pt idx="24">
                  <c:v>55.915492957746501</c:v>
                </c:pt>
                <c:pt idx="25">
                  <c:v>55.915492957746501</c:v>
                </c:pt>
                <c:pt idx="26">
                  <c:v>55.915492957746501</c:v>
                </c:pt>
                <c:pt idx="27">
                  <c:v>55.915492957746501</c:v>
                </c:pt>
                <c:pt idx="28">
                  <c:v>55.915492957746501</c:v>
                </c:pt>
                <c:pt idx="29">
                  <c:v>55.915492957746501</c:v>
                </c:pt>
                <c:pt idx="30">
                  <c:v>55.915492957746501</c:v>
                </c:pt>
                <c:pt idx="31">
                  <c:v>55.915492957746501</c:v>
                </c:pt>
              </c:numCache>
            </c:numRef>
          </c:yVal>
          <c:smooth val="1"/>
          <c:extLst>
            <c:ext xmlns:c16="http://schemas.microsoft.com/office/drawing/2014/chart" uri="{C3380CC4-5D6E-409C-BE32-E72D297353CC}">
              <c16:uniqueId val="{00000001-F2D1-48BD-8D10-3C7ED12293B5}"/>
            </c:ext>
          </c:extLst>
        </c:ser>
        <c:dLbls>
          <c:showLegendKey val="0"/>
          <c:showVal val="0"/>
          <c:showCatName val="0"/>
          <c:showSerName val="0"/>
          <c:showPercent val="0"/>
          <c:showBubbleSize val="0"/>
        </c:dLbls>
        <c:axId val="3"/>
        <c:axId val="4"/>
      </c:scatterChart>
      <c:valAx>
        <c:axId val="502539352"/>
        <c:scaling>
          <c:orientation val="minMax"/>
        </c:scaling>
        <c:delete val="0"/>
        <c:axPos val="b"/>
        <c:majorGridlines>
          <c:spPr>
            <a:ln w="3175" cap="flat" cmpd="sng" algn="ctr">
              <a:solidFill>
                <a:srgbClr val="000000"/>
              </a:solidFill>
              <a:prstDash val="solid"/>
              <a:round/>
            </a:ln>
          </c:spPr>
        </c:majorGridlines>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000000"/>
                    </a:solidFill>
                    <a:latin typeface="Arial Cyr"/>
                    <a:ea typeface="Arial Cyr"/>
                    <a:cs typeface="Arial Cyr"/>
                  </a:defRPr>
                </a:pPr>
                <a:r>
                  <a:rPr lang="en-US" sz="1200" b="1" i="0" baseline="0"/>
                  <a:t>The number of pumped porous volumes</a:t>
                </a:r>
                <a:endParaRPr lang="ru-RU" sz="1200" b="1" i="0" baseline="0"/>
              </a:p>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000000"/>
                    </a:solidFill>
                    <a:latin typeface="Arial Cyr"/>
                    <a:ea typeface="Arial Cyr"/>
                    <a:cs typeface="Arial Cyr"/>
                  </a:defRPr>
                </a:pPr>
                <a:endParaRPr lang="ru-RU"/>
              </a:p>
            </c:rich>
          </c:tx>
          <c:layout>
            <c:manualLayout>
              <c:xMode val="edge"/>
              <c:yMode val="edge"/>
              <c:x val="0.244235740029633"/>
              <c:y val="0.89309590528012595"/>
            </c:manualLayout>
          </c:layout>
          <c:overlay val="0"/>
          <c:spPr>
            <a:noFill/>
            <a:ln w="25400">
              <a:noFill/>
            </a:ln>
          </c:spPr>
        </c:title>
        <c:numFmt formatCode="0.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1"/>
        <c:crosses val="autoZero"/>
        <c:crossBetween val="midCat"/>
      </c:valAx>
      <c:valAx>
        <c:axId val="1"/>
        <c:scaling>
          <c:orientation val="minMax"/>
        </c:scaling>
        <c:delete val="0"/>
        <c:axPos val="l"/>
        <c:majorGridlines>
          <c:spPr>
            <a:ln w="3175" cap="flat" cmpd="sng" algn="ctr">
              <a:solidFill>
                <a:srgbClr val="000000"/>
              </a:solidFill>
              <a:prstDash val="solid"/>
              <a:round/>
            </a:ln>
          </c:spPr>
        </c:majorGridlines>
        <c:title>
          <c:tx>
            <c:rich>
              <a:bodyPr rot="-540000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FF0000"/>
                    </a:solidFill>
                    <a:latin typeface="Arial Cyr"/>
                    <a:ea typeface="Arial Cyr"/>
                    <a:cs typeface="Arial Cyr"/>
                  </a:defRPr>
                </a:pPr>
                <a:r>
                  <a:rPr lang="en-US" sz="1200" b="1" i="0" baseline="0"/>
                  <a:t>Pressure gradient</a:t>
                </a:r>
                <a:r>
                  <a:rPr lang="ru-RU" sz="1200" b="1" i="0" baseline="0"/>
                  <a:t>, </a:t>
                </a:r>
                <a:r>
                  <a:rPr lang="en-US" sz="1200" b="1" i="0" baseline="0"/>
                  <a:t>Bar</a:t>
                </a:r>
                <a:r>
                  <a:rPr lang="ru-RU" sz="1200" b="1" i="0" baseline="0"/>
                  <a:t>/</a:t>
                </a:r>
                <a:r>
                  <a:rPr lang="en-US" sz="1200" b="1" i="0" baseline="0"/>
                  <a:t>m</a:t>
                </a:r>
                <a:endParaRPr lang="ru-RU" sz="1200" b="1" i="0" baseline="0"/>
              </a:p>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FF0000"/>
                    </a:solidFill>
                    <a:latin typeface="Arial Cyr"/>
                    <a:ea typeface="Arial Cyr"/>
                    <a:cs typeface="Arial Cyr"/>
                  </a:defRPr>
                </a:pPr>
                <a:endParaRPr lang="ru-RU"/>
              </a:p>
            </c:rich>
          </c:tx>
          <c:layout>
            <c:manualLayout>
              <c:xMode val="edge"/>
              <c:yMode val="edge"/>
              <c:x val="4.6889437523059303E-2"/>
              <c:y val="0.35876296209319902"/>
            </c:manualLayout>
          </c:layout>
          <c:overlay val="0"/>
          <c:spPr>
            <a:noFill/>
            <a:ln w="25400">
              <a:noFill/>
            </a:ln>
          </c:spPr>
        </c:title>
        <c:numFmt formatCode="0.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502539352"/>
        <c:crosses val="autoZero"/>
        <c:crossBetween val="midCat"/>
      </c:valAx>
      <c:valAx>
        <c:axId val="3"/>
        <c:scaling>
          <c:orientation val="minMax"/>
        </c:scaling>
        <c:delete val="1"/>
        <c:axPos val="b"/>
        <c:numFmt formatCode="0.000" sourceLinked="1"/>
        <c:majorTickMark val="out"/>
        <c:minorTickMark val="none"/>
        <c:tickLblPos val="nextTo"/>
        <c:crossAx val="4"/>
        <c:crosses val="autoZero"/>
        <c:crossBetween val="midCat"/>
      </c:valAx>
      <c:valAx>
        <c:axId val="4"/>
        <c:scaling>
          <c:orientation val="minMax"/>
          <c:max val="100"/>
        </c:scaling>
        <c:delete val="0"/>
        <c:axPos val="r"/>
        <c:title>
          <c:tx>
            <c:rich>
              <a:bodyPr rot="-540000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000000"/>
                    </a:solidFill>
                    <a:latin typeface="Arial Cyr"/>
                    <a:ea typeface="Arial Cyr"/>
                    <a:cs typeface="Arial Cyr"/>
                  </a:defRPr>
                </a:pPr>
                <a:r>
                  <a:rPr lang="en-US" sz="1200" b="1" i="0" baseline="0" dirty="0"/>
                  <a:t>Displacement efficiency, %</a:t>
                </a:r>
                <a:endParaRPr lang="ru-RU" sz="1200" dirty="0"/>
              </a:p>
            </c:rich>
          </c:tx>
          <c:layout>
            <c:manualLayout>
              <c:xMode val="edge"/>
              <c:yMode val="edge"/>
              <c:x val="0.89282940109720599"/>
              <c:y val="0.328258846491079"/>
            </c:manualLayout>
          </c:layout>
          <c:overlay val="0"/>
          <c:spPr>
            <a:noFill/>
            <a:ln w="25400">
              <a:noFill/>
            </a:ln>
          </c:spPr>
        </c:title>
        <c:numFmt formatCode="0.0" sourceLinked="1"/>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lang="en-US" sz="1000" b="0" i="0" u="none" strike="noStrike" baseline="0">
          <a:solidFill>
            <a:srgbClr val="000000"/>
          </a:solidFill>
          <a:latin typeface="Arial Cyr"/>
          <a:ea typeface="Arial Cyr"/>
          <a:cs typeface="Arial Cyr"/>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496525369562"/>
          <c:y val="0.12542372881355901"/>
          <c:w val="0.69403473270504401"/>
          <c:h val="0.64237288135593196"/>
        </c:manualLayout>
      </c:layout>
      <c:scatterChart>
        <c:scatterStyle val="lineMarker"/>
        <c:varyColors val="0"/>
        <c:ser>
          <c:idx val="1"/>
          <c:order val="1"/>
          <c:spPr>
            <a:ln w="25400" cap="rnd" cmpd="sng" algn="ctr">
              <a:solidFill>
                <a:srgbClr val="FF0000"/>
              </a:solidFill>
              <a:prstDash val="solid"/>
              <a:round/>
            </a:ln>
          </c:spPr>
          <c:marker>
            <c:symbol val="square"/>
            <c:size val="6"/>
            <c:spPr>
              <a:solidFill>
                <a:srgbClr val="FF0000"/>
              </a:solidFill>
              <a:ln w="9525" cap="flat" cmpd="sng" algn="ctr">
                <a:solidFill>
                  <a:srgbClr val="FF0000"/>
                </a:solidFill>
                <a:prstDash val="solid"/>
                <a:round/>
              </a:ln>
            </c:spPr>
          </c:marker>
          <c:xVal>
            <c:numRef>
              <c:f>'Исходные данные'!$Q$2:$Q$33</c:f>
              <c:numCache>
                <c:formatCode>0.000</c:formatCode>
                <c:ptCount val="32"/>
                <c:pt idx="0">
                  <c:v>0</c:v>
                </c:pt>
                <c:pt idx="1">
                  <c:v>5.5097376461983101E-2</c:v>
                </c:pt>
                <c:pt idx="2">
                  <c:v>7.3463168615977403E-2</c:v>
                </c:pt>
                <c:pt idx="3">
                  <c:v>0.106696506799396</c:v>
                </c:pt>
                <c:pt idx="4">
                  <c:v>0.120689491297677</c:v>
                </c:pt>
                <c:pt idx="5">
                  <c:v>0.146926337231955</c:v>
                </c:pt>
                <c:pt idx="6">
                  <c:v>0.16704125244823401</c:v>
                </c:pt>
                <c:pt idx="7">
                  <c:v>0.189779852257942</c:v>
                </c:pt>
                <c:pt idx="8">
                  <c:v>0.19852546756936801</c:v>
                </c:pt>
                <c:pt idx="9">
                  <c:v>0.22388775197250299</c:v>
                </c:pt>
                <c:pt idx="10">
                  <c:v>0.24662635178221001</c:v>
                </c:pt>
                <c:pt idx="11">
                  <c:v>0.277236005372201</c:v>
                </c:pt>
                <c:pt idx="12">
                  <c:v>0.30434741283762101</c:v>
                </c:pt>
                <c:pt idx="13">
                  <c:v>0.33408250489646901</c:v>
                </c:pt>
                <c:pt idx="14">
                  <c:v>0.37693601992245601</c:v>
                </c:pt>
                <c:pt idx="15">
                  <c:v>0.45302287313186101</c:v>
                </c:pt>
                <c:pt idx="16">
                  <c:v>0.48100884212842399</c:v>
                </c:pt>
                <c:pt idx="17">
                  <c:v>0.53348253399697898</c:v>
                </c:pt>
                <c:pt idx="18">
                  <c:v>0.56846499524268301</c:v>
                </c:pt>
                <c:pt idx="19">
                  <c:v>0.597325525770388</c:v>
                </c:pt>
                <c:pt idx="20">
                  <c:v>0.70271019027307002</c:v>
                </c:pt>
                <c:pt idx="21">
                  <c:v>0.79847467793318305</c:v>
                </c:pt>
                <c:pt idx="22">
                  <c:v>0.90342206167029404</c:v>
                </c:pt>
                <c:pt idx="23">
                  <c:v>0.99962383009597899</c:v>
                </c:pt>
                <c:pt idx="24">
                  <c:v>1.0407282220596801</c:v>
                </c:pt>
                <c:pt idx="25" formatCode="General">
                  <c:v>1.302</c:v>
                </c:pt>
                <c:pt idx="26" formatCode="General">
                  <c:v>1.7509999999999999</c:v>
                </c:pt>
                <c:pt idx="27" formatCode="General">
                  <c:v>2.34</c:v>
                </c:pt>
                <c:pt idx="28" formatCode="General">
                  <c:v>2.81</c:v>
                </c:pt>
                <c:pt idx="29" formatCode="General">
                  <c:v>3.56</c:v>
                </c:pt>
                <c:pt idx="30" formatCode="General">
                  <c:v>3.7</c:v>
                </c:pt>
                <c:pt idx="31" formatCode="General">
                  <c:v>4.2300000000000004</c:v>
                </c:pt>
              </c:numCache>
            </c:numRef>
          </c:xVal>
          <c:yVal>
            <c:numRef>
              <c:f>'Исходные данные'!$R$2:$R$33</c:f>
              <c:numCache>
                <c:formatCode>0.000</c:formatCode>
                <c:ptCount val="32"/>
                <c:pt idx="0">
                  <c:v>16.2618025751073</c:v>
                </c:pt>
                <c:pt idx="1">
                  <c:v>11.373390557939899</c:v>
                </c:pt>
                <c:pt idx="2">
                  <c:v>10.3862660944206</c:v>
                </c:pt>
                <c:pt idx="3">
                  <c:v>8.9270386266094395</c:v>
                </c:pt>
                <c:pt idx="4">
                  <c:v>8.1888412017167393</c:v>
                </c:pt>
                <c:pt idx="5">
                  <c:v>6.9957081545064401</c:v>
                </c:pt>
                <c:pt idx="6">
                  <c:v>6.2660944206008597</c:v>
                </c:pt>
                <c:pt idx="7">
                  <c:v>5.2961373390557904</c:v>
                </c:pt>
                <c:pt idx="8">
                  <c:v>5.17596566523605</c:v>
                </c:pt>
                <c:pt idx="9">
                  <c:v>4.7939914163090096</c:v>
                </c:pt>
                <c:pt idx="10">
                  <c:v>4.4678111587982796</c:v>
                </c:pt>
                <c:pt idx="11">
                  <c:v>4.2060085836909904</c:v>
                </c:pt>
                <c:pt idx="12">
                  <c:v>3.9828326180257498</c:v>
                </c:pt>
                <c:pt idx="13">
                  <c:v>3.90128755364807</c:v>
                </c:pt>
                <c:pt idx="14">
                  <c:v>3.5364806866952798</c:v>
                </c:pt>
                <c:pt idx="15">
                  <c:v>3.29613733905579</c:v>
                </c:pt>
                <c:pt idx="16">
                  <c:v>3.2575107296137298</c:v>
                </c:pt>
                <c:pt idx="17">
                  <c:v>3.1931330472103001</c:v>
                </c:pt>
                <c:pt idx="18">
                  <c:v>3.1330472103004299</c:v>
                </c:pt>
                <c:pt idx="19">
                  <c:v>3.1158798283261802</c:v>
                </c:pt>
                <c:pt idx="20">
                  <c:v>3.05150214592275</c:v>
                </c:pt>
                <c:pt idx="21">
                  <c:v>2.9527896995708098</c:v>
                </c:pt>
                <c:pt idx="22">
                  <c:v>3.0901287553648098</c:v>
                </c:pt>
                <c:pt idx="23">
                  <c:v>3.0901287553648098</c:v>
                </c:pt>
                <c:pt idx="24">
                  <c:v>3.05150214592275</c:v>
                </c:pt>
                <c:pt idx="25" formatCode="General">
                  <c:v>3.0510000000000002</c:v>
                </c:pt>
                <c:pt idx="26" formatCode="General">
                  <c:v>3.0529999999999999</c:v>
                </c:pt>
                <c:pt idx="27" formatCode="General">
                  <c:v>3.056</c:v>
                </c:pt>
                <c:pt idx="28" formatCode="General">
                  <c:v>2.99</c:v>
                </c:pt>
                <c:pt idx="29" formatCode="General">
                  <c:v>3.0470000000000002</c:v>
                </c:pt>
                <c:pt idx="30" formatCode="General">
                  <c:v>3.052</c:v>
                </c:pt>
                <c:pt idx="31" formatCode="General">
                  <c:v>3.052</c:v>
                </c:pt>
              </c:numCache>
            </c:numRef>
          </c:yVal>
          <c:smooth val="1"/>
          <c:extLst>
            <c:ext xmlns:c16="http://schemas.microsoft.com/office/drawing/2014/chart" uri="{C3380CC4-5D6E-409C-BE32-E72D297353CC}">
              <c16:uniqueId val="{00000000-FC41-4441-BFA8-32687F1A0D4F}"/>
            </c:ext>
          </c:extLst>
        </c:ser>
        <c:dLbls>
          <c:showLegendKey val="0"/>
          <c:showVal val="0"/>
          <c:showCatName val="0"/>
          <c:showSerName val="0"/>
          <c:showPercent val="0"/>
          <c:showBubbleSize val="0"/>
        </c:dLbls>
        <c:axId val="506452192"/>
        <c:axId val="1"/>
      </c:scatterChart>
      <c:scatterChart>
        <c:scatterStyle val="lineMarker"/>
        <c:varyColors val="0"/>
        <c:ser>
          <c:idx val="0"/>
          <c:order val="0"/>
          <c:spPr>
            <a:ln w="25400" cap="rnd" cmpd="sng" algn="ctr">
              <a:solidFill>
                <a:srgbClr val="000000"/>
              </a:solidFill>
              <a:prstDash val="solid"/>
              <a:round/>
            </a:ln>
          </c:spPr>
          <c:marker>
            <c:symbol val="diamond"/>
            <c:size val="6"/>
            <c:spPr>
              <a:solidFill>
                <a:srgbClr val="000000"/>
              </a:solidFill>
              <a:ln w="9525" cap="flat" cmpd="sng" algn="ctr">
                <a:solidFill>
                  <a:srgbClr val="000000"/>
                </a:solidFill>
                <a:prstDash val="solid"/>
                <a:round/>
              </a:ln>
            </c:spPr>
          </c:marker>
          <c:xVal>
            <c:numRef>
              <c:f>'Исходные данные'!$Q$2:$Q$33</c:f>
              <c:numCache>
                <c:formatCode>0.000</c:formatCode>
                <c:ptCount val="32"/>
                <c:pt idx="0">
                  <c:v>0</c:v>
                </c:pt>
                <c:pt idx="1">
                  <c:v>5.5097376461983101E-2</c:v>
                </c:pt>
                <c:pt idx="2">
                  <c:v>7.3463168615977403E-2</c:v>
                </c:pt>
                <c:pt idx="3">
                  <c:v>0.106696506799396</c:v>
                </c:pt>
                <c:pt idx="4">
                  <c:v>0.120689491297677</c:v>
                </c:pt>
                <c:pt idx="5">
                  <c:v>0.146926337231955</c:v>
                </c:pt>
                <c:pt idx="6">
                  <c:v>0.16704125244823401</c:v>
                </c:pt>
                <c:pt idx="7">
                  <c:v>0.189779852257942</c:v>
                </c:pt>
                <c:pt idx="8">
                  <c:v>0.19852546756936801</c:v>
                </c:pt>
                <c:pt idx="9">
                  <c:v>0.22388775197250299</c:v>
                </c:pt>
                <c:pt idx="10">
                  <c:v>0.24662635178221001</c:v>
                </c:pt>
                <c:pt idx="11">
                  <c:v>0.277236005372201</c:v>
                </c:pt>
                <c:pt idx="12">
                  <c:v>0.30434741283762101</c:v>
                </c:pt>
                <c:pt idx="13">
                  <c:v>0.33408250489646901</c:v>
                </c:pt>
                <c:pt idx="14">
                  <c:v>0.37693601992245601</c:v>
                </c:pt>
                <c:pt idx="15">
                  <c:v>0.45302287313186101</c:v>
                </c:pt>
                <c:pt idx="16">
                  <c:v>0.48100884212842399</c:v>
                </c:pt>
                <c:pt idx="17">
                  <c:v>0.53348253399697898</c:v>
                </c:pt>
                <c:pt idx="18">
                  <c:v>0.56846499524268301</c:v>
                </c:pt>
                <c:pt idx="19">
                  <c:v>0.597325525770388</c:v>
                </c:pt>
                <c:pt idx="20">
                  <c:v>0.70271019027307002</c:v>
                </c:pt>
                <c:pt idx="21">
                  <c:v>0.79847467793318305</c:v>
                </c:pt>
                <c:pt idx="22">
                  <c:v>0.90342206167029404</c:v>
                </c:pt>
                <c:pt idx="23">
                  <c:v>0.99962383009597899</c:v>
                </c:pt>
                <c:pt idx="24">
                  <c:v>1.0407282220596801</c:v>
                </c:pt>
                <c:pt idx="25" formatCode="General">
                  <c:v>1.302</c:v>
                </c:pt>
                <c:pt idx="26" formatCode="General">
                  <c:v>1.7509999999999999</c:v>
                </c:pt>
                <c:pt idx="27" formatCode="General">
                  <c:v>2.34</c:v>
                </c:pt>
                <c:pt idx="28" formatCode="General">
                  <c:v>2.81</c:v>
                </c:pt>
                <c:pt idx="29" formatCode="General">
                  <c:v>3.56</c:v>
                </c:pt>
                <c:pt idx="30" formatCode="General">
                  <c:v>3.7</c:v>
                </c:pt>
                <c:pt idx="31" formatCode="General">
                  <c:v>4.2300000000000004</c:v>
                </c:pt>
              </c:numCache>
            </c:numRef>
          </c:xVal>
          <c:yVal>
            <c:numRef>
              <c:f>'Исходные данные'!$T$2:$T$33</c:f>
              <c:numCache>
                <c:formatCode>0.0</c:formatCode>
                <c:ptCount val="32"/>
                <c:pt idx="0">
                  <c:v>0</c:v>
                </c:pt>
                <c:pt idx="1">
                  <c:v>12.6760563380282</c:v>
                </c:pt>
                <c:pt idx="2">
                  <c:v>16.901408450704199</c:v>
                </c:pt>
                <c:pt idx="3">
                  <c:v>21.126760563380302</c:v>
                </c:pt>
                <c:pt idx="4">
                  <c:v>26.760563380281699</c:v>
                </c:pt>
                <c:pt idx="5">
                  <c:v>30.985915492957702</c:v>
                </c:pt>
                <c:pt idx="6">
                  <c:v>36.619718309859202</c:v>
                </c:pt>
                <c:pt idx="7">
                  <c:v>43.661971830985898</c:v>
                </c:pt>
                <c:pt idx="8">
                  <c:v>45.0704225352113</c:v>
                </c:pt>
                <c:pt idx="9">
                  <c:v>47.183098591549303</c:v>
                </c:pt>
                <c:pt idx="10">
                  <c:v>47.183098591549303</c:v>
                </c:pt>
                <c:pt idx="11">
                  <c:v>49.295774647887299</c:v>
                </c:pt>
                <c:pt idx="12">
                  <c:v>50.704225352112701</c:v>
                </c:pt>
                <c:pt idx="13">
                  <c:v>51.408450704225402</c:v>
                </c:pt>
                <c:pt idx="14">
                  <c:v>53.521126760563398</c:v>
                </c:pt>
                <c:pt idx="15">
                  <c:v>54.225352112676099</c:v>
                </c:pt>
                <c:pt idx="16">
                  <c:v>55.633802816901401</c:v>
                </c:pt>
                <c:pt idx="17">
                  <c:v>55.633802816901401</c:v>
                </c:pt>
                <c:pt idx="18">
                  <c:v>56.338028169014102</c:v>
                </c:pt>
                <c:pt idx="19">
                  <c:v>57.042253521126803</c:v>
                </c:pt>
                <c:pt idx="20">
                  <c:v>58.732394366197198</c:v>
                </c:pt>
                <c:pt idx="21">
                  <c:v>59.154929577464799</c:v>
                </c:pt>
                <c:pt idx="22">
                  <c:v>60.1408450704225</c:v>
                </c:pt>
                <c:pt idx="23">
                  <c:v>59.8591549295775</c:v>
                </c:pt>
                <c:pt idx="24">
                  <c:v>60.1408450704225</c:v>
                </c:pt>
                <c:pt idx="25">
                  <c:v>60.1408450704225</c:v>
                </c:pt>
                <c:pt idx="26">
                  <c:v>60.1408450704225</c:v>
                </c:pt>
                <c:pt idx="27">
                  <c:v>60.1408450704225</c:v>
                </c:pt>
                <c:pt idx="28">
                  <c:v>60.1408450704225</c:v>
                </c:pt>
                <c:pt idx="29">
                  <c:v>60.1408450704225</c:v>
                </c:pt>
                <c:pt idx="30">
                  <c:v>60.1408450704225</c:v>
                </c:pt>
                <c:pt idx="31">
                  <c:v>60.1408450704225</c:v>
                </c:pt>
              </c:numCache>
            </c:numRef>
          </c:yVal>
          <c:smooth val="1"/>
          <c:extLst>
            <c:ext xmlns:c16="http://schemas.microsoft.com/office/drawing/2014/chart" uri="{C3380CC4-5D6E-409C-BE32-E72D297353CC}">
              <c16:uniqueId val="{00000001-FC41-4441-BFA8-32687F1A0D4F}"/>
            </c:ext>
          </c:extLst>
        </c:ser>
        <c:dLbls>
          <c:showLegendKey val="0"/>
          <c:showVal val="0"/>
          <c:showCatName val="0"/>
          <c:showSerName val="0"/>
          <c:showPercent val="0"/>
          <c:showBubbleSize val="0"/>
        </c:dLbls>
        <c:axId val="3"/>
        <c:axId val="4"/>
      </c:scatterChart>
      <c:valAx>
        <c:axId val="506452192"/>
        <c:scaling>
          <c:orientation val="minMax"/>
        </c:scaling>
        <c:delete val="0"/>
        <c:axPos val="b"/>
        <c:majorGridlines>
          <c:spPr>
            <a:ln w="3175" cap="flat" cmpd="sng" algn="ctr">
              <a:solidFill>
                <a:srgbClr val="000000"/>
              </a:solidFill>
              <a:prstDash val="solid"/>
              <a:round/>
            </a:ln>
          </c:spPr>
        </c:majorGridlines>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000000"/>
                    </a:solidFill>
                    <a:latin typeface="Arial Cyr"/>
                    <a:ea typeface="Arial Cyr"/>
                    <a:cs typeface="Arial Cyr"/>
                  </a:defRPr>
                </a:pPr>
                <a:r>
                  <a:rPr lang="en-US" sz="1200" b="1" i="0" baseline="0"/>
                  <a:t>The number of pumped porous volumes</a:t>
                </a:r>
                <a:endParaRPr lang="ru-RU" sz="1200" b="1" i="0" baseline="0"/>
              </a:p>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000000"/>
                    </a:solidFill>
                    <a:latin typeface="Arial Cyr"/>
                    <a:ea typeface="Arial Cyr"/>
                    <a:cs typeface="Arial Cyr"/>
                  </a:defRPr>
                </a:pPr>
                <a:endParaRPr lang="ru-RU"/>
              </a:p>
            </c:rich>
          </c:tx>
          <c:layout>
            <c:manualLayout>
              <c:xMode val="edge"/>
              <c:yMode val="edge"/>
              <c:x val="0.28305303117001201"/>
              <c:y val="0.83109416378630097"/>
            </c:manualLayout>
          </c:layout>
          <c:overlay val="0"/>
          <c:spPr>
            <a:noFill/>
            <a:ln w="25400">
              <a:noFill/>
            </a:ln>
          </c:spPr>
        </c:title>
        <c:numFmt formatCode="0.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1"/>
        <c:crosses val="autoZero"/>
        <c:crossBetween val="midCat"/>
      </c:valAx>
      <c:valAx>
        <c:axId val="1"/>
        <c:scaling>
          <c:orientation val="minMax"/>
        </c:scaling>
        <c:delete val="0"/>
        <c:axPos val="l"/>
        <c:majorGridlines>
          <c:spPr>
            <a:ln w="3175" cap="flat" cmpd="sng" algn="ctr">
              <a:solidFill>
                <a:srgbClr val="000000"/>
              </a:solidFill>
              <a:prstDash val="solid"/>
              <a:round/>
            </a:ln>
          </c:spPr>
        </c:majorGridlines>
        <c:title>
          <c:tx>
            <c:rich>
              <a:bodyPr rot="-540000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FF0000"/>
                    </a:solidFill>
                    <a:latin typeface="Arial Cyr"/>
                    <a:ea typeface="Arial Cyr"/>
                    <a:cs typeface="Arial Cyr"/>
                  </a:defRPr>
                </a:pPr>
                <a:r>
                  <a:rPr lang="en-US" sz="1200" b="1" i="0" baseline="0"/>
                  <a:t>Pressure gradient</a:t>
                </a:r>
                <a:r>
                  <a:rPr lang="ru-RU" sz="1200" b="1" i="0" baseline="0"/>
                  <a:t>, </a:t>
                </a:r>
                <a:r>
                  <a:rPr lang="en-US" sz="1200" b="1" i="0" baseline="0"/>
                  <a:t>Bar</a:t>
                </a:r>
                <a:r>
                  <a:rPr lang="ru-RU" sz="1200" b="1" i="0" baseline="0"/>
                  <a:t>/</a:t>
                </a:r>
                <a:r>
                  <a:rPr lang="en-US" sz="1200" b="1" i="0" baseline="0"/>
                  <a:t>m</a:t>
                </a:r>
                <a:endParaRPr lang="ru-RU" sz="1200" b="1" i="0" baseline="0"/>
              </a:p>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FF0000"/>
                    </a:solidFill>
                    <a:latin typeface="Arial Cyr"/>
                    <a:ea typeface="Arial Cyr"/>
                    <a:cs typeface="Arial Cyr"/>
                  </a:defRPr>
                </a:pPr>
                <a:endParaRPr lang="ru-RU"/>
              </a:p>
            </c:rich>
          </c:tx>
          <c:layout>
            <c:manualLayout>
              <c:xMode val="edge"/>
              <c:yMode val="edge"/>
              <c:x val="4.9923115693888201E-2"/>
              <c:y val="0.28838872266042598"/>
            </c:manualLayout>
          </c:layout>
          <c:overlay val="0"/>
          <c:spPr>
            <a:noFill/>
            <a:ln w="25400">
              <a:noFill/>
            </a:ln>
          </c:spPr>
        </c:title>
        <c:numFmt formatCode="0.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506452192"/>
        <c:crosses val="autoZero"/>
        <c:crossBetween val="midCat"/>
      </c:valAx>
      <c:valAx>
        <c:axId val="3"/>
        <c:scaling>
          <c:orientation val="minMax"/>
        </c:scaling>
        <c:delete val="1"/>
        <c:axPos val="b"/>
        <c:numFmt formatCode="0.000" sourceLinked="1"/>
        <c:majorTickMark val="out"/>
        <c:minorTickMark val="none"/>
        <c:tickLblPos val="nextTo"/>
        <c:crossAx val="4"/>
        <c:crosses val="autoZero"/>
        <c:crossBetween val="midCat"/>
      </c:valAx>
      <c:valAx>
        <c:axId val="4"/>
        <c:scaling>
          <c:orientation val="minMax"/>
          <c:max val="100"/>
        </c:scaling>
        <c:delete val="0"/>
        <c:axPos val="r"/>
        <c:title>
          <c:tx>
            <c:rich>
              <a:bodyPr rot="-540000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000000"/>
                    </a:solidFill>
                    <a:latin typeface="Arial Cyr"/>
                    <a:ea typeface="Arial Cyr"/>
                    <a:cs typeface="Arial Cyr"/>
                  </a:defRPr>
                </a:pPr>
                <a:r>
                  <a:rPr lang="en-US" sz="1200" b="1" i="0" baseline="0" dirty="0"/>
                  <a:t>Displacement efficiency, %</a:t>
                </a:r>
                <a:endParaRPr lang="ru-RU" sz="1200" dirty="0"/>
              </a:p>
            </c:rich>
          </c:tx>
          <c:layout>
            <c:manualLayout>
              <c:xMode val="edge"/>
              <c:yMode val="edge"/>
              <c:x val="0.88572783628822005"/>
              <c:y val="0.25449035113711099"/>
            </c:manualLayout>
          </c:layout>
          <c:overlay val="0"/>
          <c:spPr>
            <a:noFill/>
            <a:ln w="25400">
              <a:noFill/>
            </a:ln>
          </c:spPr>
        </c:title>
        <c:numFmt formatCode="0.0" sourceLinked="1"/>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lang="en-US" sz="1000" b="0" i="0" u="none" strike="noStrike" baseline="0">
          <a:solidFill>
            <a:srgbClr val="000000"/>
          </a:solidFill>
          <a:latin typeface="Arial Cyr"/>
          <a:ea typeface="Arial Cyr"/>
          <a:cs typeface="Arial Cyr"/>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773808130388"/>
          <c:y val="0.16106127424821701"/>
          <c:w val="0.73068870972898503"/>
          <c:h val="0.67963031785712702"/>
        </c:manualLayout>
      </c:layout>
      <c:scatterChart>
        <c:scatterStyle val="lineMarker"/>
        <c:varyColors val="0"/>
        <c:ser>
          <c:idx val="1"/>
          <c:order val="1"/>
          <c:tx>
            <c:strRef>
              <c:f>Градиент давления</c:f>
              <c:strCache>
                <c:ptCount val="1"/>
                <c:pt idx="0">
                  <c:v>Градиент давления</c:v>
                </c:pt>
              </c:strCache>
            </c:strRef>
          </c:tx>
          <c:spPr>
            <a:ln w="25400" cap="rnd" cmpd="sng" algn="ctr">
              <a:solidFill>
                <a:srgbClr val="FF0000"/>
              </a:solidFill>
              <a:prstDash val="solid"/>
              <a:round/>
            </a:ln>
          </c:spPr>
          <c:marker>
            <c:symbol val="square"/>
            <c:size val="6"/>
            <c:spPr>
              <a:solidFill>
                <a:srgbClr val="FF0000"/>
              </a:solidFill>
              <a:ln w="9525" cap="flat" cmpd="sng" algn="ctr">
                <a:solidFill>
                  <a:srgbClr val="FF0000"/>
                </a:solidFill>
                <a:prstDash val="solid"/>
                <a:round/>
              </a:ln>
            </c:spPr>
          </c:marker>
          <c:xVal>
            <c:numRef>
              <c:f>'Исходные данные'!$Q$2:$Q$33</c:f>
              <c:numCache>
                <c:formatCode>0.000</c:formatCode>
                <c:ptCount val="32"/>
                <c:pt idx="0">
                  <c:v>0</c:v>
                </c:pt>
                <c:pt idx="1">
                  <c:v>7.9443892750744802E-2</c:v>
                </c:pt>
                <c:pt idx="2">
                  <c:v>0.109235352532274</c:v>
                </c:pt>
                <c:pt idx="3">
                  <c:v>0.15888778550148999</c:v>
                </c:pt>
                <c:pt idx="4">
                  <c:v>0.16881827209533301</c:v>
                </c:pt>
                <c:pt idx="5">
                  <c:v>0.199602780536246</c:v>
                </c:pt>
                <c:pt idx="6">
                  <c:v>0.220456802383317</c:v>
                </c:pt>
                <c:pt idx="7">
                  <c:v>0.27805362462760702</c:v>
                </c:pt>
                <c:pt idx="8">
                  <c:v>0.33763654419066502</c:v>
                </c:pt>
                <c:pt idx="9">
                  <c:v>0.36742800397219499</c:v>
                </c:pt>
                <c:pt idx="10">
                  <c:v>0.41708043694141</c:v>
                </c:pt>
                <c:pt idx="11">
                  <c:v>0.486593843098312</c:v>
                </c:pt>
                <c:pt idx="12">
                  <c:v>0.51638530287984097</c:v>
                </c:pt>
                <c:pt idx="13">
                  <c:v>0.55610724925521304</c:v>
                </c:pt>
                <c:pt idx="14">
                  <c:v>0.59582919563058601</c:v>
                </c:pt>
                <c:pt idx="15">
                  <c:v>0.64548162859980096</c:v>
                </c:pt>
                <c:pt idx="16">
                  <c:v>0.69513406156901703</c:v>
                </c:pt>
                <c:pt idx="17">
                  <c:v>0.77457795431976195</c:v>
                </c:pt>
                <c:pt idx="18">
                  <c:v>0.79443892750744804</c:v>
                </c:pt>
                <c:pt idx="19">
                  <c:v>0.880834160873883</c:v>
                </c:pt>
                <c:pt idx="20">
                  <c:v>0.89374379344587895</c:v>
                </c:pt>
                <c:pt idx="21">
                  <c:v>0.93346573982125103</c:v>
                </c:pt>
                <c:pt idx="22">
                  <c:v>0.99304865938430997</c:v>
                </c:pt>
                <c:pt idx="23">
                  <c:v>1.1320754716981101</c:v>
                </c:pt>
                <c:pt idx="24">
                  <c:v>1.23138033763654</c:v>
                </c:pt>
                <c:pt idx="25" formatCode="General">
                  <c:v>1.302</c:v>
                </c:pt>
                <c:pt idx="26" formatCode="General">
                  <c:v>1.7509999999999999</c:v>
                </c:pt>
                <c:pt idx="27" formatCode="General">
                  <c:v>2.34</c:v>
                </c:pt>
                <c:pt idx="28" formatCode="General">
                  <c:v>2.81</c:v>
                </c:pt>
                <c:pt idx="29" formatCode="General">
                  <c:v>3.56</c:v>
                </c:pt>
                <c:pt idx="30" formatCode="General">
                  <c:v>3.7</c:v>
                </c:pt>
                <c:pt idx="31" formatCode="General">
                  <c:v>4.2300000000000004</c:v>
                </c:pt>
              </c:numCache>
            </c:numRef>
          </c:xVal>
          <c:yVal>
            <c:numRef>
              <c:f>'Исходные данные'!$R$2:$R$33</c:f>
              <c:numCache>
                <c:formatCode>0.000</c:formatCode>
                <c:ptCount val="32"/>
                <c:pt idx="0">
                  <c:v>20.553648068669499</c:v>
                </c:pt>
                <c:pt idx="1">
                  <c:v>15.2360515021459</c:v>
                </c:pt>
                <c:pt idx="2">
                  <c:v>13.8197424892704</c:v>
                </c:pt>
                <c:pt idx="3">
                  <c:v>12.961373390557901</c:v>
                </c:pt>
                <c:pt idx="4">
                  <c:v>10.085836909871199</c:v>
                </c:pt>
                <c:pt idx="5">
                  <c:v>8.5836909871244593</c:v>
                </c:pt>
                <c:pt idx="6">
                  <c:v>7.2961373390557904</c:v>
                </c:pt>
                <c:pt idx="7">
                  <c:v>6.65236051502146</c:v>
                </c:pt>
                <c:pt idx="8">
                  <c:v>5.2789699570815403</c:v>
                </c:pt>
                <c:pt idx="9">
                  <c:v>4.6781115879828299</c:v>
                </c:pt>
                <c:pt idx="10">
                  <c:v>4.2060085836909904</c:v>
                </c:pt>
                <c:pt idx="11">
                  <c:v>3.7339055793991398</c:v>
                </c:pt>
                <c:pt idx="12">
                  <c:v>3.3905579399141601</c:v>
                </c:pt>
                <c:pt idx="13">
                  <c:v>3.2618025751072999</c:v>
                </c:pt>
                <c:pt idx="14">
                  <c:v>3.0901287553648098</c:v>
                </c:pt>
                <c:pt idx="15">
                  <c:v>3.0042918454935599</c:v>
                </c:pt>
                <c:pt idx="16">
                  <c:v>2.9184549356223202</c:v>
                </c:pt>
                <c:pt idx="17">
                  <c:v>2.8755364806867001</c:v>
                </c:pt>
                <c:pt idx="18">
                  <c:v>2.7467811158798301</c:v>
                </c:pt>
                <c:pt idx="19">
                  <c:v>2.6609442060085802</c:v>
                </c:pt>
                <c:pt idx="20">
                  <c:v>2.4892703862660901</c:v>
                </c:pt>
                <c:pt idx="21">
                  <c:v>2.4892703862660901</c:v>
                </c:pt>
                <c:pt idx="22">
                  <c:v>2.4892703862660901</c:v>
                </c:pt>
                <c:pt idx="23">
                  <c:v>2.4892703862660901</c:v>
                </c:pt>
                <c:pt idx="24">
                  <c:v>2.4892703862660901</c:v>
                </c:pt>
                <c:pt idx="25">
                  <c:v>2.4889999999999999</c:v>
                </c:pt>
                <c:pt idx="26">
                  <c:v>2.4889999999999999</c:v>
                </c:pt>
                <c:pt idx="27">
                  <c:v>2.4889999999999999</c:v>
                </c:pt>
                <c:pt idx="28">
                  <c:v>2.4889999999999999</c:v>
                </c:pt>
                <c:pt idx="29">
                  <c:v>2.4889999999999999</c:v>
                </c:pt>
                <c:pt idx="30">
                  <c:v>2.4889999999999999</c:v>
                </c:pt>
                <c:pt idx="31">
                  <c:v>2.4889999999999999</c:v>
                </c:pt>
              </c:numCache>
            </c:numRef>
          </c:yVal>
          <c:smooth val="1"/>
          <c:extLst>
            <c:ext xmlns:c16="http://schemas.microsoft.com/office/drawing/2014/chart" uri="{C3380CC4-5D6E-409C-BE32-E72D297353CC}">
              <c16:uniqueId val="{00000000-94B8-4CDE-9C98-1A2066B90914}"/>
            </c:ext>
          </c:extLst>
        </c:ser>
        <c:dLbls>
          <c:showLegendKey val="0"/>
          <c:showVal val="0"/>
          <c:showCatName val="0"/>
          <c:showSerName val="0"/>
          <c:showPercent val="0"/>
          <c:showBubbleSize val="0"/>
        </c:dLbls>
        <c:axId val="503337448"/>
        <c:axId val="1"/>
      </c:scatterChart>
      <c:scatterChart>
        <c:scatterStyle val="lineMarker"/>
        <c:varyColors val="0"/>
        <c:ser>
          <c:idx val="0"/>
          <c:order val="0"/>
          <c:tx>
            <c:strRef>
              <c:f>Коэффициент вытеснения</c:f>
              <c:strCache>
                <c:ptCount val="1"/>
                <c:pt idx="0">
                  <c:v>Коэффициент вытеснения</c:v>
                </c:pt>
              </c:strCache>
            </c:strRef>
          </c:tx>
          <c:spPr>
            <a:ln w="25400" cap="rnd" cmpd="sng" algn="ctr">
              <a:solidFill>
                <a:srgbClr val="000000"/>
              </a:solidFill>
              <a:prstDash val="solid"/>
              <a:round/>
            </a:ln>
          </c:spPr>
          <c:marker>
            <c:symbol val="diamond"/>
            <c:size val="6"/>
            <c:spPr>
              <a:solidFill>
                <a:srgbClr val="000000"/>
              </a:solidFill>
              <a:ln w="9525" cap="flat" cmpd="sng" algn="ctr">
                <a:solidFill>
                  <a:srgbClr val="000000"/>
                </a:solidFill>
                <a:prstDash val="solid"/>
                <a:round/>
              </a:ln>
            </c:spPr>
          </c:marker>
          <c:xVal>
            <c:numRef>
              <c:f>'Исходные данные'!$Q$2:$Q$33</c:f>
              <c:numCache>
                <c:formatCode>0.000</c:formatCode>
                <c:ptCount val="32"/>
                <c:pt idx="0">
                  <c:v>0</c:v>
                </c:pt>
                <c:pt idx="1">
                  <c:v>7.9443892750744802E-2</c:v>
                </c:pt>
                <c:pt idx="2">
                  <c:v>0.109235352532274</c:v>
                </c:pt>
                <c:pt idx="3">
                  <c:v>0.15888778550148999</c:v>
                </c:pt>
                <c:pt idx="4">
                  <c:v>0.16881827209533301</c:v>
                </c:pt>
                <c:pt idx="5">
                  <c:v>0.199602780536246</c:v>
                </c:pt>
                <c:pt idx="6">
                  <c:v>0.220456802383317</c:v>
                </c:pt>
                <c:pt idx="7">
                  <c:v>0.27805362462760702</c:v>
                </c:pt>
                <c:pt idx="8">
                  <c:v>0.33763654419066502</c:v>
                </c:pt>
                <c:pt idx="9">
                  <c:v>0.36742800397219499</c:v>
                </c:pt>
                <c:pt idx="10">
                  <c:v>0.41708043694141</c:v>
                </c:pt>
                <c:pt idx="11">
                  <c:v>0.486593843098312</c:v>
                </c:pt>
                <c:pt idx="12">
                  <c:v>0.51638530287984097</c:v>
                </c:pt>
                <c:pt idx="13">
                  <c:v>0.55610724925521304</c:v>
                </c:pt>
                <c:pt idx="14">
                  <c:v>0.59582919563058601</c:v>
                </c:pt>
                <c:pt idx="15">
                  <c:v>0.64548162859980096</c:v>
                </c:pt>
                <c:pt idx="16">
                  <c:v>0.69513406156901703</c:v>
                </c:pt>
                <c:pt idx="17">
                  <c:v>0.77457795431976195</c:v>
                </c:pt>
                <c:pt idx="18">
                  <c:v>0.79443892750744804</c:v>
                </c:pt>
                <c:pt idx="19">
                  <c:v>0.880834160873883</c:v>
                </c:pt>
                <c:pt idx="20">
                  <c:v>0.89374379344587895</c:v>
                </c:pt>
                <c:pt idx="21">
                  <c:v>0.93346573982125103</c:v>
                </c:pt>
                <c:pt idx="22">
                  <c:v>0.99304865938430997</c:v>
                </c:pt>
                <c:pt idx="23">
                  <c:v>1.1320754716981101</c:v>
                </c:pt>
                <c:pt idx="24">
                  <c:v>1.23138033763654</c:v>
                </c:pt>
                <c:pt idx="25" formatCode="General">
                  <c:v>1.302</c:v>
                </c:pt>
                <c:pt idx="26" formatCode="General">
                  <c:v>1.7509999999999999</c:v>
                </c:pt>
                <c:pt idx="27" formatCode="General">
                  <c:v>2.34</c:v>
                </c:pt>
                <c:pt idx="28" formatCode="General">
                  <c:v>2.81</c:v>
                </c:pt>
                <c:pt idx="29" formatCode="General">
                  <c:v>3.56</c:v>
                </c:pt>
                <c:pt idx="30" formatCode="General">
                  <c:v>3.7</c:v>
                </c:pt>
                <c:pt idx="31" formatCode="General">
                  <c:v>4.2300000000000004</c:v>
                </c:pt>
              </c:numCache>
            </c:numRef>
          </c:xVal>
          <c:yVal>
            <c:numRef>
              <c:f>'Исходные данные'!$T$2:$T$33</c:f>
              <c:numCache>
                <c:formatCode>0.0</c:formatCode>
                <c:ptCount val="32"/>
                <c:pt idx="0">
                  <c:v>0</c:v>
                </c:pt>
                <c:pt idx="1">
                  <c:v>6.4102564102564097</c:v>
                </c:pt>
                <c:pt idx="2">
                  <c:v>9.6153846153846203</c:v>
                </c:pt>
                <c:pt idx="3">
                  <c:v>12.8205128205128</c:v>
                </c:pt>
                <c:pt idx="4">
                  <c:v>17.948717948717899</c:v>
                </c:pt>
                <c:pt idx="5">
                  <c:v>23.076923076923102</c:v>
                </c:pt>
                <c:pt idx="6">
                  <c:v>29.4871794871795</c:v>
                </c:pt>
                <c:pt idx="7">
                  <c:v>37.179487179487197</c:v>
                </c:pt>
                <c:pt idx="8">
                  <c:v>44.871794871794897</c:v>
                </c:pt>
                <c:pt idx="9">
                  <c:v>48.717948717948701</c:v>
                </c:pt>
                <c:pt idx="10">
                  <c:v>53.846153846153797</c:v>
                </c:pt>
                <c:pt idx="11">
                  <c:v>58.974358974358999</c:v>
                </c:pt>
                <c:pt idx="12">
                  <c:v>62.820512820512803</c:v>
                </c:pt>
                <c:pt idx="13">
                  <c:v>67.307692307692307</c:v>
                </c:pt>
                <c:pt idx="14">
                  <c:v>68.974358974359006</c:v>
                </c:pt>
                <c:pt idx="15">
                  <c:v>69.230769230769198</c:v>
                </c:pt>
                <c:pt idx="16">
                  <c:v>69.487179487179503</c:v>
                </c:pt>
                <c:pt idx="17">
                  <c:v>69.615384615384599</c:v>
                </c:pt>
                <c:pt idx="18">
                  <c:v>69.871794871794904</c:v>
                </c:pt>
                <c:pt idx="19">
                  <c:v>70.128205128205096</c:v>
                </c:pt>
                <c:pt idx="20">
                  <c:v>70.512820512820497</c:v>
                </c:pt>
                <c:pt idx="21">
                  <c:v>70.512820512820497</c:v>
                </c:pt>
                <c:pt idx="22">
                  <c:v>70.512820512820497</c:v>
                </c:pt>
                <c:pt idx="23">
                  <c:v>70.512820512820497</c:v>
                </c:pt>
                <c:pt idx="24">
                  <c:v>70.512820512820497</c:v>
                </c:pt>
                <c:pt idx="25">
                  <c:v>70.512820512820497</c:v>
                </c:pt>
                <c:pt idx="26">
                  <c:v>70.512820512820497</c:v>
                </c:pt>
                <c:pt idx="27">
                  <c:v>70.512820512820497</c:v>
                </c:pt>
                <c:pt idx="28">
                  <c:v>70.512820512820497</c:v>
                </c:pt>
                <c:pt idx="29">
                  <c:v>70.512820512820497</c:v>
                </c:pt>
                <c:pt idx="30">
                  <c:v>70.512820512820497</c:v>
                </c:pt>
                <c:pt idx="31">
                  <c:v>70.512820512820497</c:v>
                </c:pt>
              </c:numCache>
            </c:numRef>
          </c:yVal>
          <c:smooth val="1"/>
          <c:extLst>
            <c:ext xmlns:c16="http://schemas.microsoft.com/office/drawing/2014/chart" uri="{C3380CC4-5D6E-409C-BE32-E72D297353CC}">
              <c16:uniqueId val="{00000001-94B8-4CDE-9C98-1A2066B90914}"/>
            </c:ext>
          </c:extLst>
        </c:ser>
        <c:dLbls>
          <c:showLegendKey val="0"/>
          <c:showVal val="0"/>
          <c:showCatName val="0"/>
          <c:showSerName val="0"/>
          <c:showPercent val="0"/>
          <c:showBubbleSize val="0"/>
        </c:dLbls>
        <c:axId val="3"/>
        <c:axId val="4"/>
      </c:scatterChart>
      <c:valAx>
        <c:axId val="503337448"/>
        <c:scaling>
          <c:orientation val="minMax"/>
        </c:scaling>
        <c:delete val="0"/>
        <c:axPos val="b"/>
        <c:majorGridlines>
          <c:spPr>
            <a:ln w="3175" cap="flat" cmpd="sng" algn="ctr">
              <a:solidFill>
                <a:srgbClr val="000000"/>
              </a:solidFill>
              <a:prstDash val="solid"/>
              <a:round/>
            </a:ln>
          </c:spPr>
        </c:majorGridlines>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200" b="1" i="0" u="none" strike="noStrike" kern="1200" baseline="0">
                    <a:solidFill>
                      <a:srgbClr val="000000"/>
                    </a:solidFill>
                    <a:latin typeface="Arial Cyr"/>
                    <a:ea typeface="Arial Cyr"/>
                    <a:cs typeface="Arial Cyr"/>
                  </a:defRPr>
                </a:pPr>
                <a:r>
                  <a:rPr lang="en-US" sz="1200" b="1" i="0" baseline="0"/>
                  <a:t>The number of pumped porous volumes</a:t>
                </a:r>
                <a:endParaRPr lang="ru-RU" sz="1200" b="1" i="0" baseline="0"/>
              </a:p>
              <a:p>
                <a:pPr marL="0" marR="0" indent="0" algn="ctr" defTabSz="914400" rtl="0" eaLnBrk="1" fontAlgn="auto" latinLnBrk="0" hangingPunct="1">
                  <a:lnSpc>
                    <a:spcPct val="100000"/>
                  </a:lnSpc>
                  <a:spcBef>
                    <a:spcPts val="0"/>
                  </a:spcBef>
                  <a:spcAft>
                    <a:spcPts val="0"/>
                  </a:spcAft>
                  <a:buClrTx/>
                  <a:buSzTx/>
                  <a:buFontTx/>
                  <a:buNone/>
                  <a:defRPr lang="en-US" sz="1200" b="1" i="0" u="none" strike="noStrike" kern="1200" baseline="0">
                    <a:solidFill>
                      <a:srgbClr val="000000"/>
                    </a:solidFill>
                    <a:latin typeface="Arial Cyr"/>
                    <a:ea typeface="Arial Cyr"/>
                    <a:cs typeface="Arial Cyr"/>
                  </a:defRPr>
                </a:pPr>
                <a:endParaRPr lang="ru-RU"/>
              </a:p>
            </c:rich>
          </c:tx>
          <c:layout>
            <c:manualLayout>
              <c:xMode val="edge"/>
              <c:yMode val="edge"/>
              <c:x val="0.27710304798879298"/>
              <c:y val="0.89437200296556396"/>
            </c:manualLayout>
          </c:layout>
          <c:overlay val="0"/>
          <c:spPr>
            <a:noFill/>
            <a:ln w="25400">
              <a:noFill/>
            </a:ln>
          </c:spPr>
        </c:title>
        <c:numFmt formatCode="0.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1"/>
        <c:crosses val="autoZero"/>
        <c:crossBetween val="midCat"/>
      </c:valAx>
      <c:valAx>
        <c:axId val="1"/>
        <c:scaling>
          <c:orientation val="minMax"/>
        </c:scaling>
        <c:delete val="0"/>
        <c:axPos val="l"/>
        <c:majorGridlines>
          <c:spPr>
            <a:ln w="3175" cap="flat" cmpd="sng" algn="ctr">
              <a:solidFill>
                <a:srgbClr val="000000"/>
              </a:solidFill>
              <a:prstDash val="solid"/>
              <a:round/>
            </a:ln>
          </c:spPr>
        </c:majorGridlines>
        <c:title>
          <c:tx>
            <c:rich>
              <a:bodyPr rot="-540000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200" b="1" i="0" u="none" strike="noStrike" kern="1200" baseline="0">
                    <a:solidFill>
                      <a:srgbClr val="FF0000"/>
                    </a:solidFill>
                    <a:latin typeface="Arial Cyr"/>
                    <a:ea typeface="Arial Cyr"/>
                    <a:cs typeface="Arial Cyr"/>
                  </a:defRPr>
                </a:pPr>
                <a:r>
                  <a:rPr lang="en-US" sz="1200" b="1" i="0" baseline="0"/>
                  <a:t>Pressure gradient</a:t>
                </a:r>
                <a:r>
                  <a:rPr lang="ru-RU" sz="1200" b="1" i="0" baseline="0"/>
                  <a:t>, </a:t>
                </a:r>
                <a:r>
                  <a:rPr lang="en-US" sz="1200" b="1" i="0" baseline="0"/>
                  <a:t>Bar</a:t>
                </a:r>
                <a:r>
                  <a:rPr lang="ru-RU" sz="1200" b="1" i="0" baseline="0"/>
                  <a:t>/</a:t>
                </a:r>
                <a:r>
                  <a:rPr lang="en-US" sz="1200" b="1" i="0" baseline="0"/>
                  <a:t>m</a:t>
                </a:r>
                <a:endParaRPr lang="ru-RU" sz="1200" b="1" i="0" baseline="0"/>
              </a:p>
              <a:p>
                <a:pPr marL="0" marR="0" indent="0" algn="ctr" defTabSz="914400" rtl="0" eaLnBrk="1" fontAlgn="auto" latinLnBrk="0" hangingPunct="1">
                  <a:lnSpc>
                    <a:spcPct val="100000"/>
                  </a:lnSpc>
                  <a:spcBef>
                    <a:spcPts val="0"/>
                  </a:spcBef>
                  <a:spcAft>
                    <a:spcPts val="0"/>
                  </a:spcAft>
                  <a:buClrTx/>
                  <a:buSzTx/>
                  <a:buFontTx/>
                  <a:buNone/>
                  <a:defRPr lang="en-US" sz="1200" b="1" i="0" u="none" strike="noStrike" kern="1200" baseline="0">
                    <a:solidFill>
                      <a:srgbClr val="FF0000"/>
                    </a:solidFill>
                    <a:latin typeface="Arial Cyr"/>
                    <a:ea typeface="Arial Cyr"/>
                    <a:cs typeface="Arial Cyr"/>
                  </a:defRPr>
                </a:pPr>
                <a:endParaRPr lang="ru-RU"/>
              </a:p>
            </c:rich>
          </c:tx>
          <c:layout>
            <c:manualLayout>
              <c:xMode val="edge"/>
              <c:yMode val="edge"/>
              <c:x val="3.62008794409346E-2"/>
              <c:y val="0.33215912271758602"/>
            </c:manualLayout>
          </c:layout>
          <c:overlay val="0"/>
          <c:spPr>
            <a:noFill/>
            <a:ln w="25400">
              <a:noFill/>
            </a:ln>
          </c:spPr>
        </c:title>
        <c:numFmt formatCode="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503337448"/>
        <c:crosses val="autoZero"/>
        <c:crossBetween val="midCat"/>
      </c:valAx>
      <c:valAx>
        <c:axId val="3"/>
        <c:scaling>
          <c:orientation val="minMax"/>
        </c:scaling>
        <c:delete val="1"/>
        <c:axPos val="b"/>
        <c:numFmt formatCode="0.000" sourceLinked="1"/>
        <c:majorTickMark val="out"/>
        <c:minorTickMark val="none"/>
        <c:tickLblPos val="nextTo"/>
        <c:crossAx val="4"/>
        <c:crosses val="autoZero"/>
        <c:crossBetween val="midCat"/>
      </c:valAx>
      <c:valAx>
        <c:axId val="4"/>
        <c:scaling>
          <c:orientation val="minMax"/>
          <c:max val="100"/>
        </c:scaling>
        <c:delete val="0"/>
        <c:axPos val="r"/>
        <c:title>
          <c:tx>
            <c:rich>
              <a:bodyPr rot="-5400000" spcFirstLastPara="0" vertOverflow="ellipsis" vert="horz" wrap="square" anchor="ctr" anchorCtr="1"/>
              <a:lstStyle/>
              <a:p>
                <a:pPr>
                  <a:defRPr lang="en-US" sz="1200" b="1" i="0" u="none" strike="noStrike" kern="1200" baseline="0">
                    <a:solidFill>
                      <a:srgbClr val="000000"/>
                    </a:solidFill>
                    <a:latin typeface="Arial Cyr"/>
                    <a:ea typeface="Arial Cyr"/>
                    <a:cs typeface="Arial Cyr"/>
                  </a:defRPr>
                </a:pPr>
                <a:r>
                  <a:rPr lang="en-US" sz="1200" b="1" i="0" u="none" strike="noStrike" baseline="0" dirty="0"/>
                  <a:t>Displacement efficiency</a:t>
                </a:r>
                <a:r>
                  <a:rPr lang="ru-RU" sz="1200" b="1" i="0" u="none" strike="noStrike" baseline="0" dirty="0">
                    <a:solidFill>
                      <a:srgbClr val="000000"/>
                    </a:solidFill>
                    <a:latin typeface="Arial Cyr"/>
                    <a:cs typeface="Arial Cyr"/>
                  </a:rPr>
                  <a:t>, %</a:t>
                </a:r>
              </a:p>
            </c:rich>
          </c:tx>
          <c:layout>
            <c:manualLayout>
              <c:xMode val="edge"/>
              <c:yMode val="edge"/>
              <c:x val="0.89081657626074096"/>
              <c:y val="0.30155790110617098"/>
            </c:manualLayout>
          </c:layout>
          <c:overlay val="0"/>
          <c:spPr>
            <a:noFill/>
            <a:ln w="25400">
              <a:noFill/>
            </a:ln>
          </c:spPr>
        </c:title>
        <c:numFmt formatCode="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Cyr"/>
                <a:ea typeface="Arial Cyr"/>
                <a:cs typeface="Arial Cyr"/>
              </a:defRPr>
            </a:pPr>
            <a:endParaRPr lang="ru-RU"/>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lang="en-US" sz="1000" b="0" i="0" u="none" strike="noStrike" baseline="0">
          <a:solidFill>
            <a:srgbClr val="000000"/>
          </a:solidFill>
          <a:latin typeface="Arial Cyr"/>
          <a:ea typeface="Arial Cyr"/>
          <a:cs typeface="Arial Cyr"/>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04465202719201"/>
          <c:y val="0.161016949152542"/>
          <c:w val="0.62620302896920499"/>
          <c:h val="0.61355932203389796"/>
        </c:manualLayout>
      </c:layout>
      <c:scatterChart>
        <c:scatterStyle val="smoothMarker"/>
        <c:varyColors val="0"/>
        <c:ser>
          <c:idx val="1"/>
          <c:order val="0"/>
          <c:tx>
            <c:strRef>
              <c:f>gradP</c:f>
              <c:strCache>
                <c:ptCount val="1"/>
                <c:pt idx="0">
                  <c:v>gradP</c:v>
                </c:pt>
              </c:strCache>
            </c:strRef>
          </c:tx>
          <c:spPr>
            <a:ln w="25400" cap="rnd" cmpd="sng" algn="ctr">
              <a:solidFill>
                <a:srgbClr val="FF0000"/>
              </a:solidFill>
              <a:prstDash val="solid"/>
              <a:round/>
            </a:ln>
          </c:spPr>
          <c:marker>
            <c:symbol val="square"/>
            <c:size val="6"/>
            <c:spPr>
              <a:solidFill>
                <a:srgbClr val="FF0000"/>
              </a:solidFill>
              <a:ln w="9525" cap="flat" cmpd="sng" algn="ctr">
                <a:solidFill>
                  <a:srgbClr val="FF0000"/>
                </a:solidFill>
                <a:prstDash val="solid"/>
                <a:round/>
              </a:ln>
            </c:spPr>
          </c:marker>
          <c:xVal>
            <c:numRef>
              <c:f>Результат!$A$2:$A$57</c:f>
              <c:numCache>
                <c:formatCode>0.000</c:formatCode>
                <c:ptCount val="56"/>
                <c:pt idx="0">
                  <c:v>2.22551928783383E-4</c:v>
                </c:pt>
                <c:pt idx="1">
                  <c:v>4.8219584569732903E-2</c:v>
                </c:pt>
                <c:pt idx="2">
                  <c:v>6.6320474777448096E-2</c:v>
                </c:pt>
                <c:pt idx="3">
                  <c:v>8.4050445103857604E-2</c:v>
                </c:pt>
                <c:pt idx="4">
                  <c:v>0.112833827893175</c:v>
                </c:pt>
                <c:pt idx="5">
                  <c:v>0.13278931750741799</c:v>
                </c:pt>
                <c:pt idx="6">
                  <c:v>0.145474777448071</c:v>
                </c:pt>
                <c:pt idx="7">
                  <c:v>0.16802670623145399</c:v>
                </c:pt>
                <c:pt idx="8">
                  <c:v>0.17997032640949601</c:v>
                </c:pt>
                <c:pt idx="9">
                  <c:v>0.21357566765578601</c:v>
                </c:pt>
                <c:pt idx="10">
                  <c:v>0.24851632047477701</c:v>
                </c:pt>
                <c:pt idx="11">
                  <c:v>0.28316023738872398</c:v>
                </c:pt>
                <c:pt idx="12">
                  <c:v>0.34703264094955499</c:v>
                </c:pt>
                <c:pt idx="13">
                  <c:v>0.41135014836795297</c:v>
                </c:pt>
                <c:pt idx="14">
                  <c:v>0.49903560830860499</c:v>
                </c:pt>
                <c:pt idx="15">
                  <c:v>0.56891691394658706</c:v>
                </c:pt>
                <c:pt idx="16">
                  <c:v>0.63761127596439204</c:v>
                </c:pt>
                <c:pt idx="17">
                  <c:v>0.68686943620177998</c:v>
                </c:pt>
                <c:pt idx="18">
                  <c:v>0.77262611275964399</c:v>
                </c:pt>
                <c:pt idx="19">
                  <c:v>0.85267062314540099</c:v>
                </c:pt>
                <c:pt idx="20">
                  <c:v>0.87648367952522299</c:v>
                </c:pt>
                <c:pt idx="21">
                  <c:v>1.0062314540059301</c:v>
                </c:pt>
                <c:pt idx="22">
                  <c:v>1.1036350148367999</c:v>
                </c:pt>
                <c:pt idx="23">
                  <c:v>1.2013353115726999</c:v>
                </c:pt>
                <c:pt idx="24">
                  <c:v>1.30541543026706</c:v>
                </c:pt>
                <c:pt idx="25">
                  <c:v>1.4072700296735901</c:v>
                </c:pt>
                <c:pt idx="26">
                  <c:v>1.51238872403561</c:v>
                </c:pt>
                <c:pt idx="27">
                  <c:v>1.6186943620178</c:v>
                </c:pt>
                <c:pt idx="28">
                  <c:v>1.7212908011869399</c:v>
                </c:pt>
                <c:pt idx="29">
                  <c:v>1.82455489614243</c:v>
                </c:pt>
                <c:pt idx="30">
                  <c:v>1.9293768545994101</c:v>
                </c:pt>
                <c:pt idx="31">
                  <c:v>2.0364985163204699</c:v>
                </c:pt>
                <c:pt idx="32">
                  <c:v>2.14695845697329</c:v>
                </c:pt>
                <c:pt idx="33">
                  <c:v>2.2498516320474802</c:v>
                </c:pt>
                <c:pt idx="34">
                  <c:v>2.3528516320474799</c:v>
                </c:pt>
                <c:pt idx="35">
                  <c:v>2.4508516320474798</c:v>
                </c:pt>
                <c:pt idx="36">
                  <c:v>2.5558516320474798</c:v>
                </c:pt>
                <c:pt idx="37">
                  <c:v>2.6598516320474799</c:v>
                </c:pt>
                <c:pt idx="38">
                  <c:v>2.7628516320474801</c:v>
                </c:pt>
                <c:pt idx="39">
                  <c:v>2.8608516320474799</c:v>
                </c:pt>
                <c:pt idx="40">
                  <c:v>2.9658516320474799</c:v>
                </c:pt>
                <c:pt idx="41">
                  <c:v>3.06985163204748</c:v>
                </c:pt>
                <c:pt idx="42">
                  <c:v>3.1728516320474802</c:v>
                </c:pt>
                <c:pt idx="43">
                  <c:v>3.2708516320474801</c:v>
                </c:pt>
                <c:pt idx="44">
                  <c:v>3.3758516320474801</c:v>
                </c:pt>
                <c:pt idx="45">
                  <c:v>3.4798516320474802</c:v>
                </c:pt>
                <c:pt idx="46">
                  <c:v>3.5828516320474799</c:v>
                </c:pt>
                <c:pt idx="47">
                  <c:v>3.6808516320474798</c:v>
                </c:pt>
                <c:pt idx="48">
                  <c:v>3.7858516320474802</c:v>
                </c:pt>
                <c:pt idx="49">
                  <c:v>3.8898516320474799</c:v>
                </c:pt>
                <c:pt idx="50">
                  <c:v>3.9928516320474801</c:v>
                </c:pt>
                <c:pt idx="51">
                  <c:v>4.0908516320474799</c:v>
                </c:pt>
                <c:pt idx="52">
                  <c:v>4.1958516320474804</c:v>
                </c:pt>
                <c:pt idx="53">
                  <c:v>4.2998516320474804</c:v>
                </c:pt>
                <c:pt idx="54">
                  <c:v>4.4028516320474802</c:v>
                </c:pt>
                <c:pt idx="55">
                  <c:v>4.5008516320474801</c:v>
                </c:pt>
              </c:numCache>
            </c:numRef>
          </c:xVal>
          <c:yVal>
            <c:numRef>
              <c:f>Результат!$B$2:$B$57</c:f>
              <c:numCache>
                <c:formatCode>0.000</c:formatCode>
                <c:ptCount val="56"/>
                <c:pt idx="0">
                  <c:v>8.8702928870292901</c:v>
                </c:pt>
                <c:pt idx="1">
                  <c:v>8.0836820083681999</c:v>
                </c:pt>
                <c:pt idx="2">
                  <c:v>7.4728033472803403</c:v>
                </c:pt>
                <c:pt idx="3">
                  <c:v>7.1380753138075299</c:v>
                </c:pt>
                <c:pt idx="4">
                  <c:v>6.5648535564853603</c:v>
                </c:pt>
                <c:pt idx="5">
                  <c:v>6.3263598326359798</c:v>
                </c:pt>
                <c:pt idx="6">
                  <c:v>6.1882845188284499</c:v>
                </c:pt>
                <c:pt idx="7">
                  <c:v>5.97489539748954</c:v>
                </c:pt>
                <c:pt idx="8">
                  <c:v>5.8744769874477001</c:v>
                </c:pt>
                <c:pt idx="9">
                  <c:v>5.4602510460251104</c:v>
                </c:pt>
                <c:pt idx="10">
                  <c:v>5.3012552301255198</c:v>
                </c:pt>
                <c:pt idx="11">
                  <c:v>4.98744769874477</c:v>
                </c:pt>
                <c:pt idx="12">
                  <c:v>4.1422594142259399</c:v>
                </c:pt>
                <c:pt idx="13">
                  <c:v>3.6694560669456102</c:v>
                </c:pt>
                <c:pt idx="14">
                  <c:v>3.3221757322175698</c:v>
                </c:pt>
                <c:pt idx="15">
                  <c:v>3.1380753138075299</c:v>
                </c:pt>
                <c:pt idx="16">
                  <c:v>2.92887029288703</c:v>
                </c:pt>
                <c:pt idx="17">
                  <c:v>2.8033472803347301</c:v>
                </c:pt>
                <c:pt idx="18">
                  <c:v>2.6025104602510498</c:v>
                </c:pt>
                <c:pt idx="19">
                  <c:v>2.5104602510460299</c:v>
                </c:pt>
                <c:pt idx="20">
                  <c:v>2.5104602510460299</c:v>
                </c:pt>
                <c:pt idx="21">
                  <c:v>2.3974895397489502</c:v>
                </c:pt>
                <c:pt idx="22">
                  <c:v>2.3263598326359798</c:v>
                </c:pt>
                <c:pt idx="23">
                  <c:v>2.2887029288702898</c:v>
                </c:pt>
                <c:pt idx="24">
                  <c:v>2.2468619246861898</c:v>
                </c:pt>
                <c:pt idx="25">
                  <c:v>2.2259414225941399</c:v>
                </c:pt>
                <c:pt idx="26">
                  <c:v>2.2887029288702898</c:v>
                </c:pt>
                <c:pt idx="27">
                  <c:v>2.2092050209204999</c:v>
                </c:pt>
                <c:pt idx="28">
                  <c:v>2.1506276150627599</c:v>
                </c:pt>
                <c:pt idx="29">
                  <c:v>2.1506276150627599</c:v>
                </c:pt>
                <c:pt idx="30">
                  <c:v>2.1380753138075299</c:v>
                </c:pt>
                <c:pt idx="31">
                  <c:v>2.1380753138075299</c:v>
                </c:pt>
                <c:pt idx="32">
                  <c:v>2.1297071129707099</c:v>
                </c:pt>
                <c:pt idx="33">
                  <c:v>2.1297071129707099</c:v>
                </c:pt>
                <c:pt idx="34">
                  <c:v>2.1254563000000002</c:v>
                </c:pt>
                <c:pt idx="35">
                  <c:v>2.1297071129707099</c:v>
                </c:pt>
                <c:pt idx="36">
                  <c:v>2.1280000000000001</c:v>
                </c:pt>
                <c:pt idx="37">
                  <c:v>2.1269999999999998</c:v>
                </c:pt>
                <c:pt idx="38">
                  <c:v>2.1297071129707099</c:v>
                </c:pt>
                <c:pt idx="39">
                  <c:v>2.1259999999999999</c:v>
                </c:pt>
                <c:pt idx="40">
                  <c:v>2.1280000000000001</c:v>
                </c:pt>
                <c:pt idx="41">
                  <c:v>2.1269999999999998</c:v>
                </c:pt>
                <c:pt idx="42">
                  <c:v>2.1280000000000001</c:v>
                </c:pt>
                <c:pt idx="43">
                  <c:v>2.1269999999999998</c:v>
                </c:pt>
                <c:pt idx="44">
                  <c:v>2.1297071129707099</c:v>
                </c:pt>
                <c:pt idx="45">
                  <c:v>2.1259999999999999</c:v>
                </c:pt>
                <c:pt idx="46">
                  <c:v>2.1280000000000001</c:v>
                </c:pt>
                <c:pt idx="47">
                  <c:v>2.1269999999999998</c:v>
                </c:pt>
                <c:pt idx="48">
                  <c:v>2.1297071129707099</c:v>
                </c:pt>
                <c:pt idx="49">
                  <c:v>2.1259999999999999</c:v>
                </c:pt>
                <c:pt idx="50">
                  <c:v>2.1297071129707099</c:v>
                </c:pt>
                <c:pt idx="51">
                  <c:v>2.1280000000000001</c:v>
                </c:pt>
                <c:pt idx="52">
                  <c:v>2.1269999999999998</c:v>
                </c:pt>
                <c:pt idx="53">
                  <c:v>2.1297071129707099</c:v>
                </c:pt>
                <c:pt idx="54">
                  <c:v>2.1259999999999999</c:v>
                </c:pt>
                <c:pt idx="55">
                  <c:v>2.1297071129707099</c:v>
                </c:pt>
              </c:numCache>
            </c:numRef>
          </c:yVal>
          <c:smooth val="1"/>
          <c:extLst>
            <c:ext xmlns:c16="http://schemas.microsoft.com/office/drawing/2014/chart" uri="{C3380CC4-5D6E-409C-BE32-E72D297353CC}">
              <c16:uniqueId val="{00000000-6C21-472B-BD83-D3C96297AC90}"/>
            </c:ext>
          </c:extLst>
        </c:ser>
        <c:dLbls>
          <c:showLegendKey val="0"/>
          <c:showVal val="0"/>
          <c:showCatName val="0"/>
          <c:showSerName val="0"/>
          <c:showPercent val="0"/>
          <c:showBubbleSize val="0"/>
        </c:dLbls>
        <c:axId val="783368560"/>
        <c:axId val="1"/>
      </c:scatterChart>
      <c:scatterChart>
        <c:scatterStyle val="lineMarker"/>
        <c:varyColors val="0"/>
        <c:ser>
          <c:idx val="0"/>
          <c:order val="1"/>
          <c:tx>
            <c:strRef>
              <c:f>Квыт</c:f>
              <c:strCache>
                <c:ptCount val="1"/>
                <c:pt idx="0">
                  <c:v>Квыт</c:v>
                </c:pt>
              </c:strCache>
            </c:strRef>
          </c:tx>
          <c:spPr>
            <a:ln w="25400" cap="rnd" cmpd="sng" algn="ctr">
              <a:solidFill>
                <a:srgbClr val="000000"/>
              </a:solidFill>
              <a:prstDash val="solid"/>
              <a:round/>
            </a:ln>
          </c:spPr>
          <c:marker>
            <c:symbol val="diamond"/>
            <c:size val="6"/>
            <c:spPr>
              <a:solidFill>
                <a:srgbClr val="000000"/>
              </a:solidFill>
              <a:ln w="9525" cap="flat" cmpd="sng" algn="ctr">
                <a:solidFill>
                  <a:srgbClr val="000000"/>
                </a:solidFill>
                <a:prstDash val="solid"/>
                <a:round/>
              </a:ln>
            </c:spPr>
          </c:marker>
          <c:xVal>
            <c:numRef>
              <c:f>Результат!$A$2:$A$57</c:f>
              <c:numCache>
                <c:formatCode>0.000</c:formatCode>
                <c:ptCount val="56"/>
                <c:pt idx="0">
                  <c:v>2.22551928783383E-4</c:v>
                </c:pt>
                <c:pt idx="1">
                  <c:v>4.8219584569732903E-2</c:v>
                </c:pt>
                <c:pt idx="2">
                  <c:v>6.6320474777448096E-2</c:v>
                </c:pt>
                <c:pt idx="3">
                  <c:v>8.4050445103857604E-2</c:v>
                </c:pt>
                <c:pt idx="4">
                  <c:v>0.112833827893175</c:v>
                </c:pt>
                <c:pt idx="5">
                  <c:v>0.13278931750741799</c:v>
                </c:pt>
                <c:pt idx="6">
                  <c:v>0.145474777448071</c:v>
                </c:pt>
                <c:pt idx="7">
                  <c:v>0.16802670623145399</c:v>
                </c:pt>
                <c:pt idx="8">
                  <c:v>0.17997032640949601</c:v>
                </c:pt>
                <c:pt idx="9">
                  <c:v>0.21357566765578601</c:v>
                </c:pt>
                <c:pt idx="10">
                  <c:v>0.24851632047477701</c:v>
                </c:pt>
                <c:pt idx="11">
                  <c:v>0.28316023738872398</c:v>
                </c:pt>
                <c:pt idx="12">
                  <c:v>0.34703264094955499</c:v>
                </c:pt>
                <c:pt idx="13">
                  <c:v>0.41135014836795297</c:v>
                </c:pt>
                <c:pt idx="14">
                  <c:v>0.49903560830860499</c:v>
                </c:pt>
                <c:pt idx="15">
                  <c:v>0.56891691394658706</c:v>
                </c:pt>
                <c:pt idx="16">
                  <c:v>0.63761127596439204</c:v>
                </c:pt>
                <c:pt idx="17">
                  <c:v>0.68686943620177998</c:v>
                </c:pt>
                <c:pt idx="18">
                  <c:v>0.77262611275964399</c:v>
                </c:pt>
                <c:pt idx="19">
                  <c:v>0.85267062314540099</c:v>
                </c:pt>
                <c:pt idx="20">
                  <c:v>0.87648367952522299</c:v>
                </c:pt>
                <c:pt idx="21">
                  <c:v>1.0062314540059301</c:v>
                </c:pt>
                <c:pt idx="22">
                  <c:v>1.1036350148367999</c:v>
                </c:pt>
                <c:pt idx="23">
                  <c:v>1.2013353115726999</c:v>
                </c:pt>
                <c:pt idx="24">
                  <c:v>1.30541543026706</c:v>
                </c:pt>
                <c:pt idx="25">
                  <c:v>1.4072700296735901</c:v>
                </c:pt>
                <c:pt idx="26">
                  <c:v>1.51238872403561</c:v>
                </c:pt>
                <c:pt idx="27">
                  <c:v>1.6186943620178</c:v>
                </c:pt>
                <c:pt idx="28">
                  <c:v>1.7212908011869399</c:v>
                </c:pt>
                <c:pt idx="29">
                  <c:v>1.82455489614243</c:v>
                </c:pt>
                <c:pt idx="30">
                  <c:v>1.9293768545994101</c:v>
                </c:pt>
                <c:pt idx="31">
                  <c:v>2.0364985163204699</c:v>
                </c:pt>
                <c:pt idx="32">
                  <c:v>2.14695845697329</c:v>
                </c:pt>
                <c:pt idx="33">
                  <c:v>2.2498516320474802</c:v>
                </c:pt>
                <c:pt idx="34">
                  <c:v>2.3528516320474799</c:v>
                </c:pt>
                <c:pt idx="35">
                  <c:v>2.4508516320474798</c:v>
                </c:pt>
                <c:pt idx="36">
                  <c:v>2.5558516320474798</c:v>
                </c:pt>
                <c:pt idx="37">
                  <c:v>2.6598516320474799</c:v>
                </c:pt>
                <c:pt idx="38">
                  <c:v>2.7628516320474801</c:v>
                </c:pt>
                <c:pt idx="39">
                  <c:v>2.8608516320474799</c:v>
                </c:pt>
                <c:pt idx="40">
                  <c:v>2.9658516320474799</c:v>
                </c:pt>
                <c:pt idx="41">
                  <c:v>3.06985163204748</c:v>
                </c:pt>
                <c:pt idx="42">
                  <c:v>3.1728516320474802</c:v>
                </c:pt>
                <c:pt idx="43">
                  <c:v>3.2708516320474801</c:v>
                </c:pt>
                <c:pt idx="44">
                  <c:v>3.3758516320474801</c:v>
                </c:pt>
                <c:pt idx="45">
                  <c:v>3.4798516320474802</c:v>
                </c:pt>
                <c:pt idx="46">
                  <c:v>3.5828516320474799</c:v>
                </c:pt>
                <c:pt idx="47">
                  <c:v>3.6808516320474798</c:v>
                </c:pt>
                <c:pt idx="48">
                  <c:v>3.7858516320474802</c:v>
                </c:pt>
                <c:pt idx="49">
                  <c:v>3.8898516320474799</c:v>
                </c:pt>
                <c:pt idx="50">
                  <c:v>3.9928516320474801</c:v>
                </c:pt>
                <c:pt idx="51">
                  <c:v>4.0908516320474799</c:v>
                </c:pt>
                <c:pt idx="52">
                  <c:v>4.1958516320474804</c:v>
                </c:pt>
                <c:pt idx="53">
                  <c:v>4.2998516320474804</c:v>
                </c:pt>
                <c:pt idx="54">
                  <c:v>4.4028516320474802</c:v>
                </c:pt>
                <c:pt idx="55">
                  <c:v>4.5008516320474801</c:v>
                </c:pt>
              </c:numCache>
            </c:numRef>
          </c:xVal>
          <c:yVal>
            <c:numRef>
              <c:f>Результат!$D$2:$D$57</c:f>
              <c:numCache>
                <c:formatCode>0.0</c:formatCode>
                <c:ptCount val="56"/>
                <c:pt idx="0">
                  <c:v>0</c:v>
                </c:pt>
                <c:pt idx="1">
                  <c:v>3.9503386004514698</c:v>
                </c:pt>
                <c:pt idx="2">
                  <c:v>6.7720090293453703</c:v>
                </c:pt>
                <c:pt idx="3">
                  <c:v>9.5936794582392793</c:v>
                </c:pt>
                <c:pt idx="4">
                  <c:v>15.8013544018059</c:v>
                </c:pt>
                <c:pt idx="5">
                  <c:v>18.623024830699801</c:v>
                </c:pt>
                <c:pt idx="6">
                  <c:v>20.316027088036101</c:v>
                </c:pt>
                <c:pt idx="7">
                  <c:v>21.444695259593701</c:v>
                </c:pt>
                <c:pt idx="8">
                  <c:v>22.573363431151201</c:v>
                </c:pt>
                <c:pt idx="9">
                  <c:v>24.8306997742664</c:v>
                </c:pt>
                <c:pt idx="10">
                  <c:v>29.345372460496598</c:v>
                </c:pt>
                <c:pt idx="11">
                  <c:v>33.860045146726897</c:v>
                </c:pt>
                <c:pt idx="12">
                  <c:v>42.889390519187401</c:v>
                </c:pt>
                <c:pt idx="13">
                  <c:v>50.790067720090299</c:v>
                </c:pt>
                <c:pt idx="14">
                  <c:v>60.948081264108403</c:v>
                </c:pt>
                <c:pt idx="15">
                  <c:v>64.334085778781002</c:v>
                </c:pt>
                <c:pt idx="16">
                  <c:v>66.591422121896201</c:v>
                </c:pt>
                <c:pt idx="17">
                  <c:v>67.720090293453694</c:v>
                </c:pt>
                <c:pt idx="18">
                  <c:v>72.234762979684007</c:v>
                </c:pt>
                <c:pt idx="19">
                  <c:v>75.620767494356699</c:v>
                </c:pt>
                <c:pt idx="20">
                  <c:v>77.878103837471798</c:v>
                </c:pt>
                <c:pt idx="21">
                  <c:v>79.006772009029305</c:v>
                </c:pt>
                <c:pt idx="22">
                  <c:v>80.135440180586897</c:v>
                </c:pt>
                <c:pt idx="23">
                  <c:v>82.392776523701997</c:v>
                </c:pt>
                <c:pt idx="24">
                  <c:v>83.521444695259603</c:v>
                </c:pt>
                <c:pt idx="25">
                  <c:v>84.650112866817196</c:v>
                </c:pt>
                <c:pt idx="26">
                  <c:v>85.778781038374703</c:v>
                </c:pt>
                <c:pt idx="27">
                  <c:v>86.670428893905196</c:v>
                </c:pt>
                <c:pt idx="28">
                  <c:v>86.907449209932295</c:v>
                </c:pt>
                <c:pt idx="29">
                  <c:v>88.036117381489802</c:v>
                </c:pt>
                <c:pt idx="30">
                  <c:v>88.261851015801398</c:v>
                </c:pt>
                <c:pt idx="31">
                  <c:v>88.374717832957103</c:v>
                </c:pt>
                <c:pt idx="32">
                  <c:v>88.419864559819402</c:v>
                </c:pt>
                <c:pt idx="33">
                  <c:v>88.496613995485305</c:v>
                </c:pt>
                <c:pt idx="34">
                  <c:v>88.496613995485305</c:v>
                </c:pt>
                <c:pt idx="35">
                  <c:v>88.496613995485305</c:v>
                </c:pt>
                <c:pt idx="36">
                  <c:v>88.496613995485305</c:v>
                </c:pt>
                <c:pt idx="37">
                  <c:v>88.496613995485305</c:v>
                </c:pt>
                <c:pt idx="38">
                  <c:v>88.496613995485305</c:v>
                </c:pt>
                <c:pt idx="39">
                  <c:v>88.496613995485305</c:v>
                </c:pt>
                <c:pt idx="40">
                  <c:v>88.496613995485305</c:v>
                </c:pt>
                <c:pt idx="41">
                  <c:v>88.496613995485305</c:v>
                </c:pt>
                <c:pt idx="42">
                  <c:v>88.496613995485305</c:v>
                </c:pt>
                <c:pt idx="43">
                  <c:v>88.496613995485305</c:v>
                </c:pt>
                <c:pt idx="44">
                  <c:v>88.713318284424403</c:v>
                </c:pt>
                <c:pt idx="45">
                  <c:v>88.713318284424403</c:v>
                </c:pt>
                <c:pt idx="46">
                  <c:v>88.713318284424403</c:v>
                </c:pt>
                <c:pt idx="47">
                  <c:v>88.713318284424403</c:v>
                </c:pt>
                <c:pt idx="48">
                  <c:v>88.713318284424403</c:v>
                </c:pt>
                <c:pt idx="49">
                  <c:v>88.713318284424403</c:v>
                </c:pt>
                <c:pt idx="50">
                  <c:v>88.713318284424403</c:v>
                </c:pt>
                <c:pt idx="51">
                  <c:v>88.713318284424403</c:v>
                </c:pt>
                <c:pt idx="52">
                  <c:v>88.713318284424403</c:v>
                </c:pt>
                <c:pt idx="53">
                  <c:v>88.713318284424403</c:v>
                </c:pt>
                <c:pt idx="54">
                  <c:v>88.713318284424403</c:v>
                </c:pt>
                <c:pt idx="55">
                  <c:v>88.713318284424403</c:v>
                </c:pt>
              </c:numCache>
            </c:numRef>
          </c:yVal>
          <c:smooth val="1"/>
          <c:extLst>
            <c:ext xmlns:c16="http://schemas.microsoft.com/office/drawing/2014/chart" uri="{C3380CC4-5D6E-409C-BE32-E72D297353CC}">
              <c16:uniqueId val="{00000001-6C21-472B-BD83-D3C96297AC90}"/>
            </c:ext>
          </c:extLst>
        </c:ser>
        <c:dLbls>
          <c:showLegendKey val="0"/>
          <c:showVal val="0"/>
          <c:showCatName val="0"/>
          <c:showSerName val="0"/>
          <c:showPercent val="0"/>
          <c:showBubbleSize val="0"/>
        </c:dLbls>
        <c:axId val="3"/>
        <c:axId val="4"/>
      </c:scatterChart>
      <c:valAx>
        <c:axId val="783368560"/>
        <c:scaling>
          <c:orientation val="minMax"/>
        </c:scaling>
        <c:delete val="0"/>
        <c:axPos val="b"/>
        <c:majorGridlines>
          <c:spPr>
            <a:ln w="3175" cap="flat" cmpd="sng" algn="ctr">
              <a:solidFill>
                <a:srgbClr val="000000"/>
              </a:solidFill>
              <a:prstDash val="solid"/>
              <a:round/>
            </a:ln>
          </c:spPr>
        </c:majorGridlines>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000000"/>
                    </a:solidFill>
                    <a:latin typeface="Arial" panose="020B0604020202020204"/>
                    <a:ea typeface="Arial" panose="020B0604020202020204"/>
                    <a:cs typeface="Arial" panose="020B0604020202020204"/>
                  </a:defRPr>
                </a:pPr>
                <a:r>
                  <a:rPr lang="en-US" sz="1200" b="1" i="0" baseline="0"/>
                  <a:t>The number of pumped porous volumes</a:t>
                </a:r>
                <a:endParaRPr lang="ru-RU" sz="1200" b="1" i="0" baseline="0"/>
              </a:p>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000000"/>
                    </a:solidFill>
                    <a:latin typeface="Arial" panose="020B0604020202020204"/>
                    <a:ea typeface="Arial" panose="020B0604020202020204"/>
                    <a:cs typeface="Arial" panose="020B0604020202020204"/>
                  </a:defRPr>
                </a:pPr>
                <a:endParaRPr lang="ru-RU"/>
              </a:p>
            </c:rich>
          </c:tx>
          <c:layout>
            <c:manualLayout>
              <c:xMode val="edge"/>
              <c:yMode val="edge"/>
              <c:x val="0.34051269726741801"/>
              <c:y val="0.82464441304612501"/>
            </c:manualLayout>
          </c:layout>
          <c:overlay val="0"/>
          <c:spPr>
            <a:noFill/>
            <a:ln w="25400">
              <a:noFill/>
            </a:ln>
          </c:spPr>
        </c:title>
        <c:numFmt formatCode="0.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panose="020B0604020202020204"/>
                <a:ea typeface="Arial" panose="020B0604020202020204"/>
                <a:cs typeface="Arial" panose="020B0604020202020204"/>
              </a:defRPr>
            </a:pPr>
            <a:endParaRPr lang="ru-RU"/>
          </a:p>
        </c:txPr>
        <c:crossAx val="1"/>
        <c:crosses val="autoZero"/>
        <c:crossBetween val="midCat"/>
      </c:valAx>
      <c:valAx>
        <c:axId val="1"/>
        <c:scaling>
          <c:orientation val="minMax"/>
          <c:max val="10"/>
        </c:scaling>
        <c:delete val="0"/>
        <c:axPos val="l"/>
        <c:majorGridlines>
          <c:spPr>
            <a:ln w="3175" cap="flat" cmpd="sng" algn="ctr">
              <a:solidFill>
                <a:srgbClr val="000000"/>
              </a:solidFill>
              <a:prstDash val="solid"/>
              <a:round/>
            </a:ln>
          </c:spPr>
        </c:majorGridlines>
        <c:title>
          <c:tx>
            <c:rich>
              <a:bodyPr rot="-540000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FF0000"/>
                    </a:solidFill>
                    <a:latin typeface="Arial" panose="020B0604020202020204"/>
                    <a:ea typeface="Arial" panose="020B0604020202020204"/>
                    <a:cs typeface="Arial" panose="020B0604020202020204"/>
                  </a:defRPr>
                </a:pPr>
                <a:r>
                  <a:rPr lang="en-US" sz="1200" b="1" i="0" baseline="0"/>
                  <a:t>Pressure gradient</a:t>
                </a:r>
                <a:r>
                  <a:rPr lang="ru-RU" sz="1200" b="1" i="0" baseline="0"/>
                  <a:t>, </a:t>
                </a:r>
                <a:r>
                  <a:rPr lang="en-US" sz="1200" b="1" i="0" baseline="0"/>
                  <a:t>Bar</a:t>
                </a:r>
                <a:r>
                  <a:rPr lang="ru-RU" sz="1200" b="1" i="0" baseline="0"/>
                  <a:t>/</a:t>
                </a:r>
                <a:r>
                  <a:rPr lang="en-US" sz="1200" b="1" i="0" baseline="0"/>
                  <a:t>m</a:t>
                </a:r>
                <a:endParaRPr lang="ru-RU" sz="1200" b="1" i="0" baseline="0"/>
              </a:p>
              <a:p>
                <a:pPr marL="0" marR="0" indent="0" algn="ctr" defTabSz="914400" rtl="0" eaLnBrk="1" fontAlgn="auto" latinLnBrk="0" hangingPunct="1">
                  <a:lnSpc>
                    <a:spcPct val="100000"/>
                  </a:lnSpc>
                  <a:spcBef>
                    <a:spcPts val="0"/>
                  </a:spcBef>
                  <a:spcAft>
                    <a:spcPts val="0"/>
                  </a:spcAft>
                  <a:buClrTx/>
                  <a:buSzTx/>
                  <a:buFontTx/>
                  <a:buNone/>
                  <a:defRPr lang="en-US" sz="1000" b="1" i="0" u="none" strike="noStrike" kern="1200" baseline="0">
                    <a:solidFill>
                      <a:srgbClr val="FF0000"/>
                    </a:solidFill>
                    <a:latin typeface="Arial" panose="020B0604020202020204"/>
                    <a:ea typeface="Arial" panose="020B0604020202020204"/>
                    <a:cs typeface="Arial" panose="020B0604020202020204"/>
                  </a:defRPr>
                </a:pPr>
                <a:endParaRPr lang="ru-RU"/>
              </a:p>
            </c:rich>
          </c:tx>
          <c:layout>
            <c:manualLayout>
              <c:xMode val="edge"/>
              <c:yMode val="edge"/>
              <c:x val="9.2270640964504103E-2"/>
              <c:y val="0.31623676594614097"/>
            </c:manualLayout>
          </c:layout>
          <c:overlay val="0"/>
          <c:spPr>
            <a:noFill/>
            <a:ln w="25400">
              <a:noFill/>
            </a:ln>
          </c:spPr>
        </c:title>
        <c:numFmt formatCode="0.0" sourceLinked="0"/>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panose="020B0604020202020204"/>
                <a:ea typeface="Arial" panose="020B0604020202020204"/>
                <a:cs typeface="Arial" panose="020B0604020202020204"/>
              </a:defRPr>
            </a:pPr>
            <a:endParaRPr lang="ru-RU"/>
          </a:p>
        </c:txPr>
        <c:crossAx val="783368560"/>
        <c:crosses val="autoZero"/>
        <c:crossBetween val="midCat"/>
      </c:valAx>
      <c:valAx>
        <c:axId val="3"/>
        <c:scaling>
          <c:orientation val="minMax"/>
        </c:scaling>
        <c:delete val="1"/>
        <c:axPos val="b"/>
        <c:numFmt formatCode="0.000" sourceLinked="1"/>
        <c:majorTickMark val="out"/>
        <c:minorTickMark val="none"/>
        <c:tickLblPos val="nextTo"/>
        <c:crossAx val="4"/>
        <c:crosses val="autoZero"/>
        <c:crossBetween val="midCat"/>
      </c:valAx>
      <c:valAx>
        <c:axId val="4"/>
        <c:scaling>
          <c:orientation val="minMax"/>
          <c:max val="100"/>
        </c:scaling>
        <c:delete val="0"/>
        <c:axPos val="r"/>
        <c:title>
          <c:tx>
            <c:rich>
              <a:bodyPr rot="-5400000" spcFirstLastPara="0" vertOverflow="ellipsis" vert="horz" wrap="square" anchor="ctr" anchorCtr="1"/>
              <a:lstStyle/>
              <a:p>
                <a:pPr>
                  <a:defRPr lang="en-US" sz="1000" b="0" i="0" u="none" strike="noStrike" kern="1200" baseline="0">
                    <a:solidFill>
                      <a:srgbClr val="000000"/>
                    </a:solidFill>
                    <a:latin typeface="Arial" panose="020B0604020202020204"/>
                    <a:ea typeface="Arial" panose="020B0604020202020204"/>
                    <a:cs typeface="Arial" panose="020B0604020202020204"/>
                  </a:defRPr>
                </a:pPr>
                <a:r>
                  <a:rPr lang="en-US" sz="1200" b="1" i="0" u="none" strike="noStrike" baseline="0" dirty="0"/>
                  <a:t>Displacement efficiency</a:t>
                </a:r>
                <a:r>
                  <a:rPr lang="ru-RU" sz="1200" b="1" i="0" u="none" strike="noStrike" baseline="0" dirty="0">
                    <a:solidFill>
                      <a:srgbClr val="000000"/>
                    </a:solidFill>
                    <a:latin typeface="Arial" panose="020B0604020202020204"/>
                    <a:cs typeface="Arial" panose="020B0604020202020204"/>
                  </a:rPr>
                  <a:t>, %</a:t>
                </a:r>
                <a:endParaRPr lang="en-US" sz="1200" b="1" i="0" u="none" strike="noStrike" baseline="0" dirty="0">
                  <a:solidFill>
                    <a:srgbClr val="000000"/>
                  </a:solidFill>
                  <a:latin typeface="Arial" panose="020B0604020202020204"/>
                  <a:cs typeface="Arial" panose="020B0604020202020204"/>
                </a:endParaRPr>
              </a:p>
            </c:rich>
          </c:tx>
          <c:layout>
            <c:manualLayout>
              <c:xMode val="edge"/>
              <c:yMode val="edge"/>
              <c:x val="0.83777553206518496"/>
              <c:y val="0.28566117715491701"/>
            </c:manualLayout>
          </c:layout>
          <c:overlay val="0"/>
          <c:spPr>
            <a:noFill/>
            <a:ln w="25400">
              <a:noFill/>
            </a:ln>
          </c:spPr>
        </c:title>
        <c:numFmt formatCode="0.0" sourceLinked="1"/>
        <c:majorTickMark val="out"/>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en-US" sz="1000" b="0" i="0" u="none" strike="noStrike" kern="1200" baseline="0">
                <a:solidFill>
                  <a:srgbClr val="000000"/>
                </a:solidFill>
                <a:latin typeface="Arial" panose="020B0604020202020204"/>
                <a:ea typeface="Arial" panose="020B0604020202020204"/>
                <a:cs typeface="Arial" panose="020B0604020202020204"/>
              </a:defRPr>
            </a:pPr>
            <a:endParaRPr lang="ru-RU"/>
          </a:p>
        </c:txPr>
        <c:crossAx val="3"/>
        <c:crosses val="max"/>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lang="en-US" sz="1000" b="0" i="0" u="none" strike="noStrike" baseline="0">
          <a:solidFill>
            <a:srgbClr val="000000"/>
          </a:solidFill>
          <a:latin typeface="Arial" panose="020B0604020202020204"/>
          <a:ea typeface="Arial" panose="020B0604020202020204"/>
          <a:cs typeface="Arial" panose="020B0604020202020204"/>
        </a:defRPr>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0E18B-714A-4D5D-9485-759D28348D1B}" type="datetimeFigureOut">
              <a:rPr lang="ru-RU" smtClean="0"/>
              <a:t>18.08.2022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EBC1-AF63-4102-AB97-22C78CF48AA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64A90-FE72-4D8B-A0F0-59326C43C613}"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90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FF55EB-4D1E-4F06-8B9F-34F838F9C8E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t>40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a:p>
        </p:txBody>
      </p:sp>
      <p:sp>
        <p:nvSpPr>
          <p:cNvPr id="23556"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defRPr sz="1600">
                <a:solidFill>
                  <a:schemeClr val="tx1"/>
                </a:solidFill>
                <a:latin typeface="Arial" panose="020B0604020202020204" pitchFamily="34" charset="0"/>
              </a:defRPr>
            </a:lvl1pPr>
            <a:lvl2pPr marL="742950" indent="-285750" defTabSz="913130" eaLnBrk="0" hangingPunct="0">
              <a:defRPr sz="1600">
                <a:solidFill>
                  <a:schemeClr val="tx1"/>
                </a:solidFill>
                <a:latin typeface="Arial" panose="020B0604020202020204" pitchFamily="34" charset="0"/>
              </a:defRPr>
            </a:lvl2pPr>
            <a:lvl3pPr marL="1143000" indent="-228600" defTabSz="913130" eaLnBrk="0" hangingPunct="0">
              <a:defRPr sz="1600">
                <a:solidFill>
                  <a:schemeClr val="tx1"/>
                </a:solidFill>
                <a:latin typeface="Arial" panose="020B0604020202020204" pitchFamily="34" charset="0"/>
              </a:defRPr>
            </a:lvl3pPr>
            <a:lvl4pPr marL="1600200" indent="-228600" defTabSz="913130" eaLnBrk="0" hangingPunct="0">
              <a:defRPr sz="1600">
                <a:solidFill>
                  <a:schemeClr val="tx1"/>
                </a:solidFill>
                <a:latin typeface="Arial" panose="020B0604020202020204" pitchFamily="34" charset="0"/>
              </a:defRPr>
            </a:lvl4pPr>
            <a:lvl5pPr marL="2057400" indent="-228600" defTabSz="913130" eaLnBrk="0" hangingPunct="0">
              <a:defRPr sz="1600">
                <a:solidFill>
                  <a:schemeClr val="tx1"/>
                </a:solidFill>
                <a:latin typeface="Arial" panose="020B0604020202020204" pitchFamily="34" charset="0"/>
              </a:defRPr>
            </a:lvl5pPr>
            <a:lvl6pPr marL="2514600" indent="-228600" defTabSz="91313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313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313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313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8E3B74E-F91E-4C7A-B8A0-FB5CD115C160}" type="slidenum">
              <a:rPr lang="ru-RU" altLang="ru-RU" sz="1200">
                <a:latin typeface="Calibri" panose="020F0502020204030204" pitchFamily="34" charset="0"/>
              </a:rPr>
              <a:t>7</a:t>
            </a:fld>
            <a:endParaRPr lang="ru-RU" altLang="ru-RU"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75EBC1-AF63-4102-AB97-22C78CF48AA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F75EBC1-AF63-4102-AB97-22C78CF48AA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5EBC1-AF63-4102-AB97-22C78CF48AA0}"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1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7FF55EB-4D1E-4F06-8B9F-34F838F9C8EE}" type="slidenum">
              <a:rPr lang="ru-RU" smtClean="0"/>
              <a:t>36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FF55EB-4D1E-4F06-8B9F-34F838F9C8E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t>37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FF55EB-4D1E-4F06-8B9F-34F838F9C8E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t>38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FF55EB-4D1E-4F06-8B9F-34F838F9C8E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t>39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A08618F-7FBE-48CF-A1E7-934DB6765AE2}"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A08618F-7FBE-48CF-A1E7-934DB6765AE2}"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A08618F-7FBE-48CF-A1E7-934DB6765AE2}"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AADC0B6B-875E-4957-8041-3365589A1D15}"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CB47E76-800B-4ED1-B915-7703EC6B06EC}" type="slidenum">
              <a:rPr lang="ru-RU" altLang="ru-RU"/>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1F94462-BFDD-47EE-8E45-EB58CB356CF5}"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A67F878-E76C-4E60-9BB6-6828DF55D2DA}" type="slidenum">
              <a:rPr lang="ru-RU" altLang="ru-RU"/>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5BC9443-1A53-4BCA-9A26-42D97B01EB26}"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E81330E-98D5-4262-961D-C6812630332B}" type="slidenum">
              <a:rPr lang="ru-RU" altLang="ru-RU"/>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DD44C6C-747F-4419-9373-E243E5A173B2}"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E344756-B0E9-45DB-AA37-1DC15184FA34}" type="slidenum">
              <a:rPr lang="ru-RU" altLang="ru-RU"/>
              <a:t>‹#›</a:t>
            </a:fld>
            <a:endParaRPr lang="ru-RU"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5AEB56F8-53E8-4995-BC6E-C620A3A2C470}" type="datetimeFigureOut">
              <a:rPr lang="ru-RU"/>
              <a:t>18.08.2022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2DB15E44-683F-413E-B16D-B0BB2AB014FC}" type="slidenum">
              <a:rPr lang="ru-RU" altLang="ru-RU"/>
              <a:t>‹#›</a:t>
            </a:fld>
            <a:endParaRPr lang="ru-RU"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6281F188-C0FB-403D-92E0-7D65C462D832}" type="datetimeFigureOut">
              <a:rPr lang="ru-RU"/>
              <a:t>18.08.2022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BAC60CF2-2A2A-4B90-BCCD-38E9AE681105}" type="slidenum">
              <a:rPr lang="ru-RU" altLang="ru-RU"/>
              <a:t>‹#›</a:t>
            </a:fld>
            <a:endParaRPr lang="ru-RU" alt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ED9DE87-0B49-46C4-A01A-DF4F228B060D}" type="datetimeFigureOut">
              <a:rPr lang="ru-RU"/>
              <a:t>18.08.2022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3DB434A-1550-47F4-A9FD-C9A3CE090D2A}" type="slidenum">
              <a:rPr lang="ru-RU" altLang="ru-RU"/>
              <a:t>‹#›</a:t>
            </a:fld>
            <a:endParaRPr lang="ru-RU" alt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F5524F8-E48A-48A6-A340-DA72407ED2AB}"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B3DFB41-2E38-48E4-90DC-A302AC9D56FC}" type="slidenum">
              <a:rPr lang="ru-RU" altLang="ru-RU"/>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A08618F-7FBE-48CF-A1E7-934DB6765AE2}"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59E90FE-95C0-4E59-9CF3-933962151275}"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2F02889-F2B4-4AD4-9EB7-8543C35B0DBB}" type="slidenum">
              <a:rPr lang="ru-RU" altLang="ru-RU"/>
              <a:t>‹#›</a:t>
            </a:fld>
            <a:endParaRPr lang="ru-RU" alt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9D5A801-2700-4E49-822A-4F8B97A93F4C}"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BC0257B-D3D4-4432-884D-8F61BA592B65}" type="slidenum">
              <a:rPr lang="ru-RU" altLang="ru-RU"/>
              <a:t>‹#›</a:t>
            </a:fld>
            <a:endParaRPr lang="ru-RU" alt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769AD92-9298-4ED7-96DA-D89A1520D189}"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39CE821-6E0D-44FE-BE94-166BBFE05213}" type="slidenum">
              <a:rPr lang="ru-RU" altLang="ru-RU"/>
              <a:t>‹#›</a:t>
            </a:fld>
            <a:endParaRPr lang="ru-RU" alt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quarter" idx="1"/>
          </p:nvPr>
        </p:nvSpPr>
        <p:spPr>
          <a:xfrm>
            <a:off x="609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09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6197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609600" y="6245225"/>
            <a:ext cx="2844800" cy="476250"/>
          </a:xfrm>
        </p:spPr>
        <p:txBody>
          <a:bodyPr/>
          <a:lstStyle>
            <a:lvl1pPr>
              <a:defRPr/>
            </a:lvl1pPr>
          </a:lstStyle>
          <a:p>
            <a:pPr>
              <a:defRPr/>
            </a:pPr>
            <a:endParaRPr lang="ru-RU"/>
          </a:p>
        </p:txBody>
      </p:sp>
      <p:sp>
        <p:nvSpPr>
          <p:cNvPr id="8" name="Нижний колонтитул 7"/>
          <p:cNvSpPr>
            <a:spLocks noGrp="1"/>
          </p:cNvSpPr>
          <p:nvPr>
            <p:ph type="ftr" sz="quarter" idx="11"/>
          </p:nvPr>
        </p:nvSpPr>
        <p:spPr>
          <a:xfrm>
            <a:off x="4165600" y="6245225"/>
            <a:ext cx="3860800" cy="476250"/>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8737600" y="6245225"/>
            <a:ext cx="2844800" cy="476250"/>
          </a:xfrm>
        </p:spPr>
        <p:txBody>
          <a:bodyPr/>
          <a:lstStyle>
            <a:lvl1pPr>
              <a:defRPr/>
            </a:lvl1pPr>
          </a:lstStyle>
          <a:p>
            <a:fld id="{A2AA36AE-DFA8-4792-A352-AAD34AB218EA}" type="slidenum">
              <a:rPr lang="ru-RU" altLang="ru-RU"/>
              <a:t>‹#›</a:t>
            </a:fld>
            <a:endParaRPr lang="ru-RU" alt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F938765-BAB6-4B46-BCD7-C58302DF5B5A}"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E844D54-4B68-4C7E-876B-05CD64C3F6DE}" type="slidenum">
              <a:rPr lang="ru-RU" altLang="ru-RU"/>
              <a:t>‹#›</a:t>
            </a:fld>
            <a:endParaRPr lang="ru-RU" alt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29C7CA9-CCE2-4DB1-9FB8-9BB5E4BE5340}"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1C7D781-9F3D-4A61-A2BC-ED206074C683}" type="slidenum">
              <a:rPr lang="ru-RU" altLang="ru-RU"/>
              <a:t>‹#›</a:t>
            </a:fld>
            <a:endParaRPr lang="ru-RU" alt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FDBBF12-C041-4663-9CE4-C10975EEAA6B}"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C132D70-6163-4F32-811A-DB87F932157A}" type="slidenum">
              <a:rPr lang="ru-RU" altLang="ru-RU"/>
              <a:t>‹#›</a:t>
            </a:fld>
            <a:endParaRPr lang="ru-RU" alt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FDB3BC0-E5E5-4E9E-BB1A-DAB82AC3D841}"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7E5C752-E1B5-4F9E-AB42-F4ED60F83B67}" type="slidenum">
              <a:rPr lang="ru-RU" altLang="ru-RU"/>
              <a:t>‹#›</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A11AE64-A244-4473-AA70-E476F690AA9E}" type="datetimeFigureOut">
              <a:rPr lang="ru-RU"/>
              <a:t>18.08.2022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2DE8ED85-AB50-44D6-BF08-FD6CC315EFEC}" type="slidenum">
              <a:rPr lang="ru-RU" altLang="ru-RU"/>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A08618F-7FBE-48CF-A1E7-934DB6765AE2}"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15CA7381-CFF3-485D-8960-0FAA7B599719}" type="datetimeFigureOut">
              <a:rPr lang="ru-RU"/>
              <a:t>18.08.2022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F6B1BC0C-2D16-440D-9B43-5189B582CDDA}" type="slidenum">
              <a:rPr lang="ru-RU" altLang="ru-RU"/>
              <a:t>‹#›</a:t>
            </a:fld>
            <a:endParaRPr lang="ru-RU" alt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CCDE1AD-573B-4321-842D-FA39D1198A3E}" type="datetimeFigureOut">
              <a:rPr lang="ru-RU"/>
              <a:t>18.08.2022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2E3960BD-2146-4B9E-BD7C-CA0B8A5CEA67}" type="slidenum">
              <a:rPr lang="ru-RU" altLang="ru-RU"/>
              <a:t>‹#›</a:t>
            </a:fld>
            <a:endParaRPr lang="ru-RU" alt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D0730CC-22E2-40CE-BC2E-32B7B0F8A8C6}"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143C607-DC0F-49F1-83B1-8BF93A04A3FE}" type="slidenum">
              <a:rPr lang="ru-RU" altLang="ru-RU"/>
              <a:t>‹#›</a:t>
            </a:fld>
            <a:endParaRPr lang="ru-RU" alt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5A7D30C-5193-4002-A592-65FF7D6CFFF3}"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26F1338-8237-4C81-8655-769395E2BB3F}" type="slidenum">
              <a:rPr lang="ru-RU" altLang="ru-RU"/>
              <a:t>‹#›</a:t>
            </a:fld>
            <a:endParaRPr lang="ru-RU" alt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9B02D8C-A26D-49D5-B433-07C41428A329}"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41F223D-A3ED-4DE6-926F-F0ED02140C33}" type="slidenum">
              <a:rPr lang="ru-RU" altLang="ru-RU"/>
              <a:t>‹#›</a:t>
            </a:fld>
            <a:endParaRPr lang="ru-RU" alt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6014E1A-B5E0-4CC7-B96D-570F64E9A665}"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000A68C-CAB7-4321-A819-08C57056E870}" type="slidenum">
              <a:rPr lang="ru-RU" altLang="ru-RU"/>
              <a:t>‹#›</a:t>
            </a:fld>
            <a:endParaRPr lang="ru-RU" alt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quarter" idx="1"/>
          </p:nvPr>
        </p:nvSpPr>
        <p:spPr>
          <a:xfrm>
            <a:off x="609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09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6197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609600" y="6245225"/>
            <a:ext cx="2844800" cy="476250"/>
          </a:xfrm>
        </p:spPr>
        <p:txBody>
          <a:bodyPr/>
          <a:lstStyle>
            <a:lvl1pPr>
              <a:defRPr/>
            </a:lvl1pPr>
          </a:lstStyle>
          <a:p>
            <a:pPr>
              <a:defRPr/>
            </a:pPr>
            <a:endParaRPr lang="ru-RU"/>
          </a:p>
        </p:txBody>
      </p:sp>
      <p:sp>
        <p:nvSpPr>
          <p:cNvPr id="8" name="Нижний колонтитул 7"/>
          <p:cNvSpPr>
            <a:spLocks noGrp="1"/>
          </p:cNvSpPr>
          <p:nvPr>
            <p:ph type="ftr" sz="quarter" idx="11"/>
          </p:nvPr>
        </p:nvSpPr>
        <p:spPr>
          <a:xfrm>
            <a:off x="4165600" y="6245225"/>
            <a:ext cx="3860800" cy="476250"/>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8737600" y="6245225"/>
            <a:ext cx="2844800" cy="476250"/>
          </a:xfrm>
        </p:spPr>
        <p:txBody>
          <a:bodyPr/>
          <a:lstStyle>
            <a:lvl1pPr>
              <a:defRPr/>
            </a:lvl1pPr>
          </a:lstStyle>
          <a:p>
            <a:fld id="{4BF6D903-B7C3-4FBC-A6ED-0014DCDD21CD}" type="slidenum">
              <a:rPr lang="ru-RU" altLang="ru-RU"/>
              <a:t>‹#›</a:t>
            </a:fld>
            <a:endParaRPr lang="ru-RU" alt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0C9CCCC7-8B67-4E91-8B32-64168107E09F}"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69C10D-87DC-4EB8-8C20-02BA2A491001}" type="slidenum">
              <a:rPr lang="ru-RU"/>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C5DA63B-253F-490B-8284-806EF6440AA5}"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510A6F-479F-457E-8C2D-C33928690ABD}" type="slidenum">
              <a:rPr lang="ru-RU"/>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3B420F5-BF1E-4A7A-B29F-11602CF702E9}"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936C906-55F7-42A1-8317-CB1C801C8896}"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A08618F-7FBE-48CF-A1E7-934DB6765AE2}" type="datetimeFigureOut">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346671F-AA64-4E7F-9EC3-05D16F1EA799}"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AF1538-3959-4F5F-AD86-690E08030243}" type="slidenum">
              <a:rPr lang="ru-RU"/>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41C1170-F11B-4923-B54A-1E98D9137E53}" type="datetimeFigureOut">
              <a:rPr lang="ru-RU"/>
              <a:t>18.08.2022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95B939D-B0C6-4A46-B944-A4225016D914}" type="slidenum">
              <a:rPr lang="ru-RU"/>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AAF4D26A-EAFA-470B-A0C0-D899CBB1D22E}" type="datetimeFigureOut">
              <a:rPr lang="ru-RU"/>
              <a:t>18.08.2022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E57205-C8E1-4889-A29B-18E5BF656D98}" type="slidenum">
              <a:rPr lang="ru-RU"/>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1C3566F-4B0A-4897-9DCF-DE0998D9F1A8}" type="datetimeFigureOut">
              <a:rPr lang="ru-RU"/>
              <a:t>18.08.2022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CF75CD2-B38E-40E0-A3BF-61328B93190E}" type="slidenum">
              <a:rPr lang="ru-RU"/>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6919B00-31CE-4873-8C1C-F044994A8AAD}"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FDDE0E8-B46C-4214-839E-E807E2411532}" type="slidenum">
              <a:rPr lang="ru-RU"/>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F997DBA-78DC-4FB6-ADDA-CC2F0A40329B}" type="datetimeFigureOut">
              <a:rPr lang="ru-RU"/>
              <a:t>18.08.2022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C6A98C-C554-4C98-BB7D-9AA1C24564D4}" type="slidenum">
              <a:rPr lang="ru-RU"/>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2726A81-08DC-45AC-8617-6A5D41786447}"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B0C865-363C-4AA5-98D4-76577F5B1C04}" type="slidenum">
              <a:rPr lang="ru-RU"/>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6D84158-4C49-4ABF-8377-307F19AD0F7E}" type="datetimeFigureOut">
              <a:rPr lang="ru-RU"/>
              <a:t>18.08.2022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839705-C92D-4D3E-B40B-B712E52E1662}" type="slidenum">
              <a:rPr lang="ru-RU"/>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A08618F-7FBE-48CF-A1E7-934DB6765AE2}" type="datetimeFigureOut">
              <a:rPr lang="ru-RU" smtClean="0"/>
              <a:t>18.08.2022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18.08.2022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18.08.2022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A08618F-7FBE-48CF-A1E7-934DB6765AE2}" type="datetimeFigureOut">
              <a:rPr lang="ru-RU" smtClean="0"/>
              <a:t>18.08.2022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and Body">
    <p:spTree>
      <p:nvGrpSpPr>
        <p:cNvPr id="1" name="Shape 10"/>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2" y="55034"/>
            <a:ext cx="1352551" cy="97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a:spLocks noChangeArrowheads="1"/>
          </p:cNvSpPr>
          <p:nvPr userDrawn="1"/>
        </p:nvSpPr>
        <p:spPr bwMode="auto">
          <a:xfrm>
            <a:off x="1655234" y="234951"/>
            <a:ext cx="3293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ru-RU" altLang="ru-RU" sz="2400" b="1">
                <a:solidFill>
                  <a:srgbClr val="2C618B"/>
                </a:solidFill>
              </a:rPr>
              <a:t>КОМАНДА ПРОЕКТА</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and Body">
    <p:spTree>
      <p:nvGrpSpPr>
        <p:cNvPr id="1" name="Shape 10"/>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2" y="55034"/>
            <a:ext cx="1352551" cy="97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a:spLocks noChangeArrowheads="1"/>
          </p:cNvSpPr>
          <p:nvPr userDrawn="1"/>
        </p:nvSpPr>
        <p:spPr bwMode="auto">
          <a:xfrm>
            <a:off x="1655235" y="234951"/>
            <a:ext cx="5428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ru-RU" altLang="ru-RU" sz="2400" b="1">
                <a:solidFill>
                  <a:srgbClr val="2C618B"/>
                </a:solidFill>
              </a:rPr>
              <a:t>ДОПОЛНИТЕЛЬНЫЕ МАТЕРИАЛЫ</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F7C4E2-985A-4EBC-A010-4A88CB06D7F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F5B0842-CD2B-426D-A290-CAF5CAF53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85E1254-9E3D-463F-8C01-80A48F1AB12C}"/>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5" name="Нижний колонтитул 4">
            <a:extLst>
              <a:ext uri="{FF2B5EF4-FFF2-40B4-BE49-F238E27FC236}">
                <a16:creationId xmlns:a16="http://schemas.microsoft.com/office/drawing/2014/main" id="{F0C8423B-4938-4703-A283-E19098DE83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34AC93-6D67-4075-8F63-92068A4838EA}"/>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3010466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76843-6641-46BF-878A-62DDB351E91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6132B2C-8AAE-44E1-A7E8-865DB840FB2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54D32F-DBD2-4219-ABFD-91DB1E352508}"/>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5" name="Нижний колонтитул 4">
            <a:extLst>
              <a:ext uri="{FF2B5EF4-FFF2-40B4-BE49-F238E27FC236}">
                <a16:creationId xmlns:a16="http://schemas.microsoft.com/office/drawing/2014/main" id="{7531BA05-7BD1-4E5C-B35B-85857F06F9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73787F-5AD3-446E-AF5A-258ED28FDADB}"/>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4031907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083963-DF37-448A-BB74-9DADD846905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28C2BA3-C64A-4896-A1E2-17FA99EE0B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C21DE47-2663-4A4A-B114-F52AACFC52FD}"/>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5" name="Нижний колонтитул 4">
            <a:extLst>
              <a:ext uri="{FF2B5EF4-FFF2-40B4-BE49-F238E27FC236}">
                <a16:creationId xmlns:a16="http://schemas.microsoft.com/office/drawing/2014/main" id="{77B8B2DB-B229-469D-B5F3-4B860023D7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A31AF3-3F03-414D-9805-7F6E251887D9}"/>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3695885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27B75-A102-4338-9FC8-4BBEDF6610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20D22B1-57A3-4648-8990-B06436888BE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3270AF6-37A8-4222-A9A8-F32756ACDD7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AF3BBCA-A019-431F-A6A5-66A22152782A}"/>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6" name="Нижний колонтитул 5">
            <a:extLst>
              <a:ext uri="{FF2B5EF4-FFF2-40B4-BE49-F238E27FC236}">
                <a16:creationId xmlns:a16="http://schemas.microsoft.com/office/drawing/2014/main" id="{2A769069-39F6-4620-B63F-3798027181E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AC95F9F-B60A-41B1-B554-0082187DCDB1}"/>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3031332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AB2EE5-ED25-435F-93B0-AA26C83A155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7D861C3-9484-4A92-80AE-054B5B08F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737F405-8A5D-452F-A867-8C931950B48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54D0F-0D95-4A88-B8D0-D462F22A2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168D23D-C68C-4E4D-BE7B-5FA24EEEF92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F42862A-2DAC-4521-9303-875C4C639B24}"/>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8" name="Нижний колонтитул 7">
            <a:extLst>
              <a:ext uri="{FF2B5EF4-FFF2-40B4-BE49-F238E27FC236}">
                <a16:creationId xmlns:a16="http://schemas.microsoft.com/office/drawing/2014/main" id="{5E64EECB-0AD7-4E7E-89B7-1CD51CD4CF7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09203A9-20F4-4FF8-9441-97AC92CA8EB1}"/>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529249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090118-8DBC-4CFC-AFD3-20A2E267466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2529263-898E-4151-86B0-41E88657443B}"/>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4" name="Нижний колонтитул 3">
            <a:extLst>
              <a:ext uri="{FF2B5EF4-FFF2-40B4-BE49-F238E27FC236}">
                <a16:creationId xmlns:a16="http://schemas.microsoft.com/office/drawing/2014/main" id="{167C667E-08D3-4B34-84E0-CC71E224107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5DCF53C-AEA4-4D13-8E5E-3BBD304A4875}"/>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3814428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AAAEC4E-412A-4925-9684-4D2BE25C7CFB}"/>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3" name="Нижний колонтитул 2">
            <a:extLst>
              <a:ext uri="{FF2B5EF4-FFF2-40B4-BE49-F238E27FC236}">
                <a16:creationId xmlns:a16="http://schemas.microsoft.com/office/drawing/2014/main" id="{0A45912B-354A-4E13-BBC7-9B24A5533E3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24D4A14-02E4-488B-9F09-D084AB18AA3E}"/>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8179846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DD0F17-9B99-4AC8-A035-84A6D1683C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5AB2B9E-EB32-4301-BA25-A5FB95596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611B5E7-19B9-4D87-B72E-2DACD1A0D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E93531F-6420-49E3-8B5F-5B03D1C3C655}"/>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6" name="Нижний колонтитул 5">
            <a:extLst>
              <a:ext uri="{FF2B5EF4-FFF2-40B4-BE49-F238E27FC236}">
                <a16:creationId xmlns:a16="http://schemas.microsoft.com/office/drawing/2014/main" id="{8D232FFC-744E-41F0-91AA-F45237259F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B798859-A3B3-4277-BFF5-A733AE0834A2}"/>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37726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08618F-7FBE-48CF-A1E7-934DB6765AE2}" type="datetimeFigureOut">
              <a:rPr lang="ru-RU" smtClean="0"/>
              <a:t>18.08.2022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96B472-437E-443B-91A1-5BF0F23761C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3FBEA69-C5B3-4ED0-84A8-3EE4988B8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F2EAC43-D65C-44F3-BD28-83674F805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5517FB2-7814-4A70-A7BA-1F5683F11AB7}"/>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6" name="Нижний колонтитул 5">
            <a:extLst>
              <a:ext uri="{FF2B5EF4-FFF2-40B4-BE49-F238E27FC236}">
                <a16:creationId xmlns:a16="http://schemas.microsoft.com/office/drawing/2014/main" id="{EF3362DF-9EEC-42E2-8D3B-66D6AE5FC7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71C9A82-97CE-4FD7-A47C-67E5800792E9}"/>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1044249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2E9183-87C9-44E5-9C36-1A2952609CD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1DF82C0-633A-495B-87C8-500EF12EC12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A5E0A7-CC8D-4919-BD8A-DF03A0A68110}"/>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5" name="Нижний колонтитул 4">
            <a:extLst>
              <a:ext uri="{FF2B5EF4-FFF2-40B4-BE49-F238E27FC236}">
                <a16:creationId xmlns:a16="http://schemas.microsoft.com/office/drawing/2014/main" id="{4C307D8D-5C60-4C66-B8D3-DCAC82705A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2C6BB07-A3DB-4D4E-934A-D7E6782EBD48}"/>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3532049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C96B61B-78B6-44A3-8860-94036B7298A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78F1B49-CD14-4D12-B83D-5087CF5038D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049482-AF82-4255-A123-FE66B979D46C}"/>
              </a:ext>
            </a:extLst>
          </p:cNvPr>
          <p:cNvSpPr>
            <a:spLocks noGrp="1"/>
          </p:cNvSpPr>
          <p:nvPr>
            <p:ph type="dt" sz="half" idx="10"/>
          </p:nvPr>
        </p:nvSpPr>
        <p:spPr/>
        <p:txBody>
          <a:bodyPr/>
          <a:lstStyle/>
          <a:p>
            <a:fld id="{060148DA-AD98-4490-A679-DE857F65C989}" type="datetimeFigureOut">
              <a:rPr lang="ru-RU" smtClean="0"/>
              <a:t>18.08.2022</a:t>
            </a:fld>
            <a:endParaRPr lang="ru-RU"/>
          </a:p>
        </p:txBody>
      </p:sp>
      <p:sp>
        <p:nvSpPr>
          <p:cNvPr id="5" name="Нижний колонтитул 4">
            <a:extLst>
              <a:ext uri="{FF2B5EF4-FFF2-40B4-BE49-F238E27FC236}">
                <a16:creationId xmlns:a16="http://schemas.microsoft.com/office/drawing/2014/main" id="{50AC1101-ABE2-4056-8F4E-19EBA6EA1AA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0E32ED7-B353-4D5B-902C-9D42086A1B20}"/>
              </a:ext>
            </a:extLst>
          </p:cNvPr>
          <p:cNvSpPr>
            <a:spLocks noGrp="1"/>
          </p:cNvSpPr>
          <p:nvPr>
            <p:ph type="sldNum" sz="quarter" idx="12"/>
          </p:nvPr>
        </p:nvSpPr>
        <p:spPr/>
        <p:txBody>
          <a:bodyPr/>
          <a:lstStyle/>
          <a:p>
            <a:fld id="{42C98CD7-1AD3-4086-9979-32E547940852}" type="slidenum">
              <a:rPr lang="ru-RU" smtClean="0"/>
              <a:t>‹#›</a:t>
            </a:fld>
            <a:endParaRPr lang="ru-RU"/>
          </a:p>
        </p:txBody>
      </p:sp>
    </p:spTree>
    <p:extLst>
      <p:ext uri="{BB962C8B-B14F-4D97-AF65-F5344CB8AC3E}">
        <p14:creationId xmlns:p14="http://schemas.microsoft.com/office/powerpoint/2010/main" val="21063158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D2A6CBB5-349E-47E4-8836-CF09B5470C46}"/>
              </a:ext>
            </a:extLst>
          </p:cNvPr>
          <p:cNvSpPr>
            <a:spLocks noGrp="1"/>
          </p:cNvSpPr>
          <p:nvPr>
            <p:ph type="dt" sz="half" idx="10"/>
          </p:nvPr>
        </p:nvSpPr>
        <p:spPr/>
        <p:txBody>
          <a:bodyPr/>
          <a:lstStyle>
            <a:lvl1pPr>
              <a:defRPr/>
            </a:lvl1pPr>
          </a:lstStyle>
          <a:p>
            <a:pPr>
              <a:defRPr/>
            </a:pPr>
            <a:fld id="{9F938765-BAB6-4B46-BCD7-C58302DF5B5A}"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FC97DB05-F2A3-49A2-9740-1B031708997B}"/>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F2DE09BD-310B-4E98-9F63-FFB4B61176CC}"/>
              </a:ext>
            </a:extLst>
          </p:cNvPr>
          <p:cNvSpPr>
            <a:spLocks noGrp="1"/>
          </p:cNvSpPr>
          <p:nvPr>
            <p:ph type="sldNum" sz="quarter" idx="12"/>
          </p:nvPr>
        </p:nvSpPr>
        <p:spPr/>
        <p:txBody>
          <a:bodyPr/>
          <a:lstStyle>
            <a:lvl1pPr>
              <a:defRPr/>
            </a:lvl1pPr>
          </a:lstStyle>
          <a:p>
            <a:fld id="{5E844D54-4B68-4C7E-876B-05CD64C3F6DE}" type="slidenum">
              <a:rPr lang="ru-RU" altLang="ru-RU"/>
              <a:pPr/>
              <a:t>‹#›</a:t>
            </a:fld>
            <a:endParaRPr lang="ru-RU" altLang="ru-RU"/>
          </a:p>
        </p:txBody>
      </p:sp>
    </p:spTree>
    <p:extLst>
      <p:ext uri="{BB962C8B-B14F-4D97-AF65-F5344CB8AC3E}">
        <p14:creationId xmlns:p14="http://schemas.microsoft.com/office/powerpoint/2010/main" val="1039473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19CF9AC-90E8-4D01-BE80-45C02C8C0176}"/>
              </a:ext>
            </a:extLst>
          </p:cNvPr>
          <p:cNvSpPr>
            <a:spLocks noGrp="1"/>
          </p:cNvSpPr>
          <p:nvPr>
            <p:ph type="dt" sz="half" idx="10"/>
          </p:nvPr>
        </p:nvSpPr>
        <p:spPr/>
        <p:txBody>
          <a:bodyPr/>
          <a:lstStyle>
            <a:lvl1pPr>
              <a:defRPr/>
            </a:lvl1pPr>
          </a:lstStyle>
          <a:p>
            <a:pPr>
              <a:defRPr/>
            </a:pPr>
            <a:fld id="{729C7CA9-CCE2-4DB1-9FB8-9BB5E4BE5340}"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19926237-553D-4C31-BB8C-DAC5D2AE16A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D1081FC-8B23-4A08-8342-AD8245067D7F}"/>
              </a:ext>
            </a:extLst>
          </p:cNvPr>
          <p:cNvSpPr>
            <a:spLocks noGrp="1"/>
          </p:cNvSpPr>
          <p:nvPr>
            <p:ph type="sldNum" sz="quarter" idx="12"/>
          </p:nvPr>
        </p:nvSpPr>
        <p:spPr/>
        <p:txBody>
          <a:bodyPr/>
          <a:lstStyle>
            <a:lvl1pPr>
              <a:defRPr/>
            </a:lvl1pPr>
          </a:lstStyle>
          <a:p>
            <a:fld id="{01C7D781-9F3D-4A61-A2BC-ED206074C683}" type="slidenum">
              <a:rPr lang="ru-RU" altLang="ru-RU"/>
              <a:pPr/>
              <a:t>‹#›</a:t>
            </a:fld>
            <a:endParaRPr lang="ru-RU" altLang="ru-RU"/>
          </a:p>
        </p:txBody>
      </p:sp>
    </p:spTree>
    <p:extLst>
      <p:ext uri="{BB962C8B-B14F-4D97-AF65-F5344CB8AC3E}">
        <p14:creationId xmlns:p14="http://schemas.microsoft.com/office/powerpoint/2010/main" val="3196546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3AA3D02-4BE9-478E-889C-5D7DC01B7B25}"/>
              </a:ext>
            </a:extLst>
          </p:cNvPr>
          <p:cNvSpPr>
            <a:spLocks noGrp="1"/>
          </p:cNvSpPr>
          <p:nvPr>
            <p:ph type="dt" sz="half" idx="10"/>
          </p:nvPr>
        </p:nvSpPr>
        <p:spPr/>
        <p:txBody>
          <a:bodyPr/>
          <a:lstStyle>
            <a:lvl1pPr>
              <a:defRPr/>
            </a:lvl1pPr>
          </a:lstStyle>
          <a:p>
            <a:pPr>
              <a:defRPr/>
            </a:pPr>
            <a:fld id="{8FDBBF12-C041-4663-9CE4-C10975EEAA6B}"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2675CE08-9DF9-4DDB-BDE0-D6A9FA06E7C5}"/>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6D61C687-BA00-43E5-B7E2-8DDD9BFB4810}"/>
              </a:ext>
            </a:extLst>
          </p:cNvPr>
          <p:cNvSpPr>
            <a:spLocks noGrp="1"/>
          </p:cNvSpPr>
          <p:nvPr>
            <p:ph type="sldNum" sz="quarter" idx="12"/>
          </p:nvPr>
        </p:nvSpPr>
        <p:spPr/>
        <p:txBody>
          <a:bodyPr/>
          <a:lstStyle>
            <a:lvl1pPr>
              <a:defRPr/>
            </a:lvl1pPr>
          </a:lstStyle>
          <a:p>
            <a:fld id="{4C132D70-6163-4F32-811A-DB87F932157A}" type="slidenum">
              <a:rPr lang="ru-RU" altLang="ru-RU"/>
              <a:pPr/>
              <a:t>‹#›</a:t>
            </a:fld>
            <a:endParaRPr lang="ru-RU" altLang="ru-RU"/>
          </a:p>
        </p:txBody>
      </p:sp>
    </p:spTree>
    <p:extLst>
      <p:ext uri="{BB962C8B-B14F-4D97-AF65-F5344CB8AC3E}">
        <p14:creationId xmlns:p14="http://schemas.microsoft.com/office/powerpoint/2010/main" val="2477682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359CA89F-655B-4F59-B223-733FCE3A1EBD}"/>
              </a:ext>
            </a:extLst>
          </p:cNvPr>
          <p:cNvSpPr>
            <a:spLocks noGrp="1"/>
          </p:cNvSpPr>
          <p:nvPr>
            <p:ph type="dt" sz="half" idx="10"/>
          </p:nvPr>
        </p:nvSpPr>
        <p:spPr/>
        <p:txBody>
          <a:bodyPr/>
          <a:lstStyle>
            <a:lvl1pPr>
              <a:defRPr/>
            </a:lvl1pPr>
          </a:lstStyle>
          <a:p>
            <a:pPr>
              <a:defRPr/>
            </a:pPr>
            <a:fld id="{DFDB3BC0-E5E5-4E9E-BB1A-DAB82AC3D841}" type="datetimeFigureOut">
              <a:rPr lang="ru-RU"/>
              <a:pPr>
                <a:defRPr/>
              </a:pPr>
              <a:t>18.08.2022</a:t>
            </a:fld>
            <a:endParaRPr lang="ru-RU"/>
          </a:p>
        </p:txBody>
      </p:sp>
      <p:sp>
        <p:nvSpPr>
          <p:cNvPr id="6" name="Нижний колонтитул 4">
            <a:extLst>
              <a:ext uri="{FF2B5EF4-FFF2-40B4-BE49-F238E27FC236}">
                <a16:creationId xmlns:a16="http://schemas.microsoft.com/office/drawing/2014/main" id="{4B7002D6-90AB-40C8-A696-8ADDCF5C7A66}"/>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FE2FEFB1-0284-4377-9052-D6A9801600D5}"/>
              </a:ext>
            </a:extLst>
          </p:cNvPr>
          <p:cNvSpPr>
            <a:spLocks noGrp="1"/>
          </p:cNvSpPr>
          <p:nvPr>
            <p:ph type="sldNum" sz="quarter" idx="12"/>
          </p:nvPr>
        </p:nvSpPr>
        <p:spPr/>
        <p:txBody>
          <a:bodyPr/>
          <a:lstStyle>
            <a:lvl1pPr>
              <a:defRPr/>
            </a:lvl1pPr>
          </a:lstStyle>
          <a:p>
            <a:fld id="{07E5C752-E1B5-4F9E-AB42-F4ED60F83B67}" type="slidenum">
              <a:rPr lang="ru-RU" altLang="ru-RU"/>
              <a:pPr/>
              <a:t>‹#›</a:t>
            </a:fld>
            <a:endParaRPr lang="ru-RU" altLang="ru-RU"/>
          </a:p>
        </p:txBody>
      </p:sp>
    </p:spTree>
    <p:extLst>
      <p:ext uri="{BB962C8B-B14F-4D97-AF65-F5344CB8AC3E}">
        <p14:creationId xmlns:p14="http://schemas.microsoft.com/office/powerpoint/2010/main" val="1595299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15A2D40F-3DEA-4A5D-A7D7-13AD0C957C54}"/>
              </a:ext>
            </a:extLst>
          </p:cNvPr>
          <p:cNvSpPr>
            <a:spLocks noGrp="1"/>
          </p:cNvSpPr>
          <p:nvPr>
            <p:ph type="dt" sz="half" idx="10"/>
          </p:nvPr>
        </p:nvSpPr>
        <p:spPr/>
        <p:txBody>
          <a:bodyPr/>
          <a:lstStyle>
            <a:lvl1pPr>
              <a:defRPr/>
            </a:lvl1pPr>
          </a:lstStyle>
          <a:p>
            <a:pPr>
              <a:defRPr/>
            </a:pPr>
            <a:fld id="{0A11AE64-A244-4473-AA70-E476F690AA9E}" type="datetimeFigureOut">
              <a:rPr lang="ru-RU"/>
              <a:pPr>
                <a:defRPr/>
              </a:pPr>
              <a:t>18.08.2022</a:t>
            </a:fld>
            <a:endParaRPr lang="ru-RU"/>
          </a:p>
        </p:txBody>
      </p:sp>
      <p:sp>
        <p:nvSpPr>
          <p:cNvPr id="8" name="Нижний колонтитул 4">
            <a:extLst>
              <a:ext uri="{FF2B5EF4-FFF2-40B4-BE49-F238E27FC236}">
                <a16:creationId xmlns:a16="http://schemas.microsoft.com/office/drawing/2014/main" id="{0B2AEADD-87E5-4F7C-93F8-F683B0064C56}"/>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B473D24D-64E1-4A04-AB75-0D27CFA75DC0}"/>
              </a:ext>
            </a:extLst>
          </p:cNvPr>
          <p:cNvSpPr>
            <a:spLocks noGrp="1"/>
          </p:cNvSpPr>
          <p:nvPr>
            <p:ph type="sldNum" sz="quarter" idx="12"/>
          </p:nvPr>
        </p:nvSpPr>
        <p:spPr/>
        <p:txBody>
          <a:bodyPr/>
          <a:lstStyle>
            <a:lvl1pPr>
              <a:defRPr/>
            </a:lvl1pPr>
          </a:lstStyle>
          <a:p>
            <a:fld id="{2DE8ED85-AB50-44D6-BF08-FD6CC315EFEC}" type="slidenum">
              <a:rPr lang="ru-RU" altLang="ru-RU"/>
              <a:pPr/>
              <a:t>‹#›</a:t>
            </a:fld>
            <a:endParaRPr lang="ru-RU" altLang="ru-RU"/>
          </a:p>
        </p:txBody>
      </p:sp>
    </p:spTree>
    <p:extLst>
      <p:ext uri="{BB962C8B-B14F-4D97-AF65-F5344CB8AC3E}">
        <p14:creationId xmlns:p14="http://schemas.microsoft.com/office/powerpoint/2010/main" val="32146196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7042FF3A-6C3F-43E5-8661-F36E2091924A}"/>
              </a:ext>
            </a:extLst>
          </p:cNvPr>
          <p:cNvSpPr>
            <a:spLocks noGrp="1"/>
          </p:cNvSpPr>
          <p:nvPr>
            <p:ph type="dt" sz="half" idx="10"/>
          </p:nvPr>
        </p:nvSpPr>
        <p:spPr/>
        <p:txBody>
          <a:bodyPr/>
          <a:lstStyle>
            <a:lvl1pPr>
              <a:defRPr/>
            </a:lvl1pPr>
          </a:lstStyle>
          <a:p>
            <a:pPr>
              <a:defRPr/>
            </a:pPr>
            <a:fld id="{15CA7381-CFF3-485D-8960-0FAA7B599719}" type="datetimeFigureOut">
              <a:rPr lang="ru-RU"/>
              <a:pPr>
                <a:defRPr/>
              </a:pPr>
              <a:t>18.08.2022</a:t>
            </a:fld>
            <a:endParaRPr lang="ru-RU"/>
          </a:p>
        </p:txBody>
      </p:sp>
      <p:sp>
        <p:nvSpPr>
          <p:cNvPr id="4" name="Нижний колонтитул 4">
            <a:extLst>
              <a:ext uri="{FF2B5EF4-FFF2-40B4-BE49-F238E27FC236}">
                <a16:creationId xmlns:a16="http://schemas.microsoft.com/office/drawing/2014/main" id="{0E96C1CE-1E50-47BB-8E29-92B811494F53}"/>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31AD5381-ECF3-4DCC-8364-96D9419C8520}"/>
              </a:ext>
            </a:extLst>
          </p:cNvPr>
          <p:cNvSpPr>
            <a:spLocks noGrp="1"/>
          </p:cNvSpPr>
          <p:nvPr>
            <p:ph type="sldNum" sz="quarter" idx="12"/>
          </p:nvPr>
        </p:nvSpPr>
        <p:spPr/>
        <p:txBody>
          <a:bodyPr/>
          <a:lstStyle>
            <a:lvl1pPr>
              <a:defRPr/>
            </a:lvl1pPr>
          </a:lstStyle>
          <a:p>
            <a:fld id="{F6B1BC0C-2D16-440D-9B43-5189B582CDDA}" type="slidenum">
              <a:rPr lang="ru-RU" altLang="ru-RU"/>
              <a:pPr/>
              <a:t>‹#›</a:t>
            </a:fld>
            <a:endParaRPr lang="ru-RU" altLang="ru-RU"/>
          </a:p>
        </p:txBody>
      </p:sp>
    </p:spTree>
    <p:extLst>
      <p:ext uri="{BB962C8B-B14F-4D97-AF65-F5344CB8AC3E}">
        <p14:creationId xmlns:p14="http://schemas.microsoft.com/office/powerpoint/2010/main" val="5552793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F9A1249E-6EDA-476E-8A09-09E6BD4D730B}"/>
              </a:ext>
            </a:extLst>
          </p:cNvPr>
          <p:cNvSpPr>
            <a:spLocks noGrp="1"/>
          </p:cNvSpPr>
          <p:nvPr>
            <p:ph type="dt" sz="half" idx="10"/>
          </p:nvPr>
        </p:nvSpPr>
        <p:spPr/>
        <p:txBody>
          <a:bodyPr/>
          <a:lstStyle>
            <a:lvl1pPr>
              <a:defRPr/>
            </a:lvl1pPr>
          </a:lstStyle>
          <a:p>
            <a:pPr>
              <a:defRPr/>
            </a:pPr>
            <a:fld id="{1CCDE1AD-573B-4321-842D-FA39D1198A3E}" type="datetimeFigureOut">
              <a:rPr lang="ru-RU"/>
              <a:pPr>
                <a:defRPr/>
              </a:pPr>
              <a:t>18.08.2022</a:t>
            </a:fld>
            <a:endParaRPr lang="ru-RU"/>
          </a:p>
        </p:txBody>
      </p:sp>
      <p:sp>
        <p:nvSpPr>
          <p:cNvPr id="3" name="Нижний колонтитул 4">
            <a:extLst>
              <a:ext uri="{FF2B5EF4-FFF2-40B4-BE49-F238E27FC236}">
                <a16:creationId xmlns:a16="http://schemas.microsoft.com/office/drawing/2014/main" id="{181FAA21-413A-4E89-8377-FA3D0FCDAF54}"/>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641C9D3B-0EB0-4A96-A09D-F50165DCE983}"/>
              </a:ext>
            </a:extLst>
          </p:cNvPr>
          <p:cNvSpPr>
            <a:spLocks noGrp="1"/>
          </p:cNvSpPr>
          <p:nvPr>
            <p:ph type="sldNum" sz="quarter" idx="12"/>
          </p:nvPr>
        </p:nvSpPr>
        <p:spPr/>
        <p:txBody>
          <a:bodyPr/>
          <a:lstStyle>
            <a:lvl1pPr>
              <a:defRPr/>
            </a:lvl1pPr>
          </a:lstStyle>
          <a:p>
            <a:fld id="{2E3960BD-2146-4B9E-BD7C-CA0B8A5CEA67}" type="slidenum">
              <a:rPr lang="ru-RU" altLang="ru-RU"/>
              <a:pPr/>
              <a:t>‹#›</a:t>
            </a:fld>
            <a:endParaRPr lang="ru-RU" altLang="ru-RU"/>
          </a:p>
        </p:txBody>
      </p:sp>
    </p:spTree>
    <p:extLst>
      <p:ext uri="{BB962C8B-B14F-4D97-AF65-F5344CB8AC3E}">
        <p14:creationId xmlns:p14="http://schemas.microsoft.com/office/powerpoint/2010/main" val="197162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A08618F-7FBE-48CF-A1E7-934DB6765AE2}" type="datetimeFigureOut">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E9FBA28D-5F11-4FBD-84FF-D920AE6836AE}"/>
              </a:ext>
            </a:extLst>
          </p:cNvPr>
          <p:cNvSpPr>
            <a:spLocks noGrp="1"/>
          </p:cNvSpPr>
          <p:nvPr>
            <p:ph type="dt" sz="half" idx="10"/>
          </p:nvPr>
        </p:nvSpPr>
        <p:spPr/>
        <p:txBody>
          <a:bodyPr/>
          <a:lstStyle>
            <a:lvl1pPr>
              <a:defRPr/>
            </a:lvl1pPr>
          </a:lstStyle>
          <a:p>
            <a:pPr>
              <a:defRPr/>
            </a:pPr>
            <a:fld id="{3D0730CC-22E2-40CE-BC2E-32B7B0F8A8C6}" type="datetimeFigureOut">
              <a:rPr lang="ru-RU"/>
              <a:pPr>
                <a:defRPr/>
              </a:pPr>
              <a:t>18.08.2022</a:t>
            </a:fld>
            <a:endParaRPr lang="ru-RU"/>
          </a:p>
        </p:txBody>
      </p:sp>
      <p:sp>
        <p:nvSpPr>
          <p:cNvPr id="6" name="Нижний колонтитул 4">
            <a:extLst>
              <a:ext uri="{FF2B5EF4-FFF2-40B4-BE49-F238E27FC236}">
                <a16:creationId xmlns:a16="http://schemas.microsoft.com/office/drawing/2014/main" id="{E6C03140-70B4-4EBC-ACEC-02AA7B81BF22}"/>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507FF545-39AC-4CDB-95D2-5B0977CE77FC}"/>
              </a:ext>
            </a:extLst>
          </p:cNvPr>
          <p:cNvSpPr>
            <a:spLocks noGrp="1"/>
          </p:cNvSpPr>
          <p:nvPr>
            <p:ph type="sldNum" sz="quarter" idx="12"/>
          </p:nvPr>
        </p:nvSpPr>
        <p:spPr/>
        <p:txBody>
          <a:bodyPr/>
          <a:lstStyle>
            <a:lvl1pPr>
              <a:defRPr/>
            </a:lvl1pPr>
          </a:lstStyle>
          <a:p>
            <a:fld id="{D143C607-DC0F-49F1-83B1-8BF93A04A3FE}" type="slidenum">
              <a:rPr lang="ru-RU" altLang="ru-RU"/>
              <a:pPr/>
              <a:t>‹#›</a:t>
            </a:fld>
            <a:endParaRPr lang="ru-RU" altLang="ru-RU"/>
          </a:p>
        </p:txBody>
      </p:sp>
    </p:spTree>
    <p:extLst>
      <p:ext uri="{BB962C8B-B14F-4D97-AF65-F5344CB8AC3E}">
        <p14:creationId xmlns:p14="http://schemas.microsoft.com/office/powerpoint/2010/main" val="29922229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F1FD1D2-1262-4B8A-8CB0-390A0557F1DD}"/>
              </a:ext>
            </a:extLst>
          </p:cNvPr>
          <p:cNvSpPr>
            <a:spLocks noGrp="1"/>
          </p:cNvSpPr>
          <p:nvPr>
            <p:ph type="dt" sz="half" idx="10"/>
          </p:nvPr>
        </p:nvSpPr>
        <p:spPr/>
        <p:txBody>
          <a:bodyPr/>
          <a:lstStyle>
            <a:lvl1pPr>
              <a:defRPr/>
            </a:lvl1pPr>
          </a:lstStyle>
          <a:p>
            <a:pPr>
              <a:defRPr/>
            </a:pPr>
            <a:fld id="{B5A7D30C-5193-4002-A592-65FF7D6CFFF3}" type="datetimeFigureOut">
              <a:rPr lang="ru-RU"/>
              <a:pPr>
                <a:defRPr/>
              </a:pPr>
              <a:t>18.08.2022</a:t>
            </a:fld>
            <a:endParaRPr lang="ru-RU"/>
          </a:p>
        </p:txBody>
      </p:sp>
      <p:sp>
        <p:nvSpPr>
          <p:cNvPr id="6" name="Нижний колонтитул 4">
            <a:extLst>
              <a:ext uri="{FF2B5EF4-FFF2-40B4-BE49-F238E27FC236}">
                <a16:creationId xmlns:a16="http://schemas.microsoft.com/office/drawing/2014/main" id="{E7D2F6F6-A5C5-4F22-835F-7D06E28FD096}"/>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2B64645F-858B-4465-A67E-088902DF0A45}"/>
              </a:ext>
            </a:extLst>
          </p:cNvPr>
          <p:cNvSpPr>
            <a:spLocks noGrp="1"/>
          </p:cNvSpPr>
          <p:nvPr>
            <p:ph type="sldNum" sz="quarter" idx="12"/>
          </p:nvPr>
        </p:nvSpPr>
        <p:spPr/>
        <p:txBody>
          <a:bodyPr/>
          <a:lstStyle>
            <a:lvl1pPr>
              <a:defRPr/>
            </a:lvl1pPr>
          </a:lstStyle>
          <a:p>
            <a:fld id="{026F1338-8237-4C81-8655-769395E2BB3F}" type="slidenum">
              <a:rPr lang="ru-RU" altLang="ru-RU"/>
              <a:pPr/>
              <a:t>‹#›</a:t>
            </a:fld>
            <a:endParaRPr lang="ru-RU" altLang="ru-RU"/>
          </a:p>
        </p:txBody>
      </p:sp>
    </p:spTree>
    <p:extLst>
      <p:ext uri="{BB962C8B-B14F-4D97-AF65-F5344CB8AC3E}">
        <p14:creationId xmlns:p14="http://schemas.microsoft.com/office/powerpoint/2010/main" val="41154604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69385EB-BF58-4421-8DB9-3037ABA0C086}"/>
              </a:ext>
            </a:extLst>
          </p:cNvPr>
          <p:cNvSpPr>
            <a:spLocks noGrp="1"/>
          </p:cNvSpPr>
          <p:nvPr>
            <p:ph type="dt" sz="half" idx="10"/>
          </p:nvPr>
        </p:nvSpPr>
        <p:spPr/>
        <p:txBody>
          <a:bodyPr/>
          <a:lstStyle>
            <a:lvl1pPr>
              <a:defRPr/>
            </a:lvl1pPr>
          </a:lstStyle>
          <a:p>
            <a:pPr>
              <a:defRPr/>
            </a:pPr>
            <a:fld id="{89B02D8C-A26D-49D5-B433-07C41428A329}"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D11738BB-FF48-4C7C-9AB5-ECD04E4D9DB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F5F31B5B-05F7-42BC-AF0F-99326645D2A5}"/>
              </a:ext>
            </a:extLst>
          </p:cNvPr>
          <p:cNvSpPr>
            <a:spLocks noGrp="1"/>
          </p:cNvSpPr>
          <p:nvPr>
            <p:ph type="sldNum" sz="quarter" idx="12"/>
          </p:nvPr>
        </p:nvSpPr>
        <p:spPr/>
        <p:txBody>
          <a:bodyPr/>
          <a:lstStyle>
            <a:lvl1pPr>
              <a:defRPr/>
            </a:lvl1pPr>
          </a:lstStyle>
          <a:p>
            <a:fld id="{341F223D-A3ED-4DE6-926F-F0ED02140C33}" type="slidenum">
              <a:rPr lang="ru-RU" altLang="ru-RU"/>
              <a:pPr/>
              <a:t>‹#›</a:t>
            </a:fld>
            <a:endParaRPr lang="ru-RU" altLang="ru-RU"/>
          </a:p>
        </p:txBody>
      </p:sp>
    </p:spTree>
    <p:extLst>
      <p:ext uri="{BB962C8B-B14F-4D97-AF65-F5344CB8AC3E}">
        <p14:creationId xmlns:p14="http://schemas.microsoft.com/office/powerpoint/2010/main" val="2275088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334DD73-3E6E-4637-B946-D8D0769CB571}"/>
              </a:ext>
            </a:extLst>
          </p:cNvPr>
          <p:cNvSpPr>
            <a:spLocks noGrp="1"/>
          </p:cNvSpPr>
          <p:nvPr>
            <p:ph type="dt" sz="half" idx="10"/>
          </p:nvPr>
        </p:nvSpPr>
        <p:spPr/>
        <p:txBody>
          <a:bodyPr/>
          <a:lstStyle>
            <a:lvl1pPr>
              <a:defRPr/>
            </a:lvl1pPr>
          </a:lstStyle>
          <a:p>
            <a:pPr>
              <a:defRPr/>
            </a:pPr>
            <a:fld id="{86014E1A-B5E0-4CC7-B96D-570F64E9A665}"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8683ABCD-B37C-432A-BE79-EF25D4827CC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FBFBA7A3-E95F-45C7-9FA3-FC6F64935CDB}"/>
              </a:ext>
            </a:extLst>
          </p:cNvPr>
          <p:cNvSpPr>
            <a:spLocks noGrp="1"/>
          </p:cNvSpPr>
          <p:nvPr>
            <p:ph type="sldNum" sz="quarter" idx="12"/>
          </p:nvPr>
        </p:nvSpPr>
        <p:spPr/>
        <p:txBody>
          <a:bodyPr/>
          <a:lstStyle>
            <a:lvl1pPr>
              <a:defRPr/>
            </a:lvl1pPr>
          </a:lstStyle>
          <a:p>
            <a:fld id="{5000A68C-CAB7-4321-A819-08C57056E870}" type="slidenum">
              <a:rPr lang="ru-RU" altLang="ru-RU"/>
              <a:pPr/>
              <a:t>‹#›</a:t>
            </a:fld>
            <a:endParaRPr lang="ru-RU" altLang="ru-RU"/>
          </a:p>
        </p:txBody>
      </p:sp>
    </p:spTree>
    <p:extLst>
      <p:ext uri="{BB962C8B-B14F-4D97-AF65-F5344CB8AC3E}">
        <p14:creationId xmlns:p14="http://schemas.microsoft.com/office/powerpoint/2010/main" val="1163586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quarter" idx="1"/>
          </p:nvPr>
        </p:nvSpPr>
        <p:spPr>
          <a:xfrm>
            <a:off x="609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09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6197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FB34CF3-2314-407A-80EA-5B9A3D6A3EAC}"/>
              </a:ext>
            </a:extLst>
          </p:cNvPr>
          <p:cNvSpPr>
            <a:spLocks noGrp="1"/>
          </p:cNvSpPr>
          <p:nvPr>
            <p:ph type="dt" sz="half" idx="10"/>
          </p:nvPr>
        </p:nvSpPr>
        <p:spPr>
          <a:xfrm>
            <a:off x="609600" y="6245225"/>
            <a:ext cx="2844800" cy="476250"/>
          </a:xfrm>
        </p:spPr>
        <p:txBody>
          <a:bodyPr/>
          <a:lstStyle>
            <a:lvl1pPr>
              <a:defRPr/>
            </a:lvl1pPr>
          </a:lstStyle>
          <a:p>
            <a:pPr>
              <a:defRPr/>
            </a:pPr>
            <a:endParaRPr lang="ru-RU"/>
          </a:p>
        </p:txBody>
      </p:sp>
      <p:sp>
        <p:nvSpPr>
          <p:cNvPr id="8" name="Нижний колонтитул 7">
            <a:extLst>
              <a:ext uri="{FF2B5EF4-FFF2-40B4-BE49-F238E27FC236}">
                <a16:creationId xmlns:a16="http://schemas.microsoft.com/office/drawing/2014/main" id="{CAEB09B0-7210-4D25-9466-4FA391CE79F2}"/>
              </a:ext>
            </a:extLst>
          </p:cNvPr>
          <p:cNvSpPr>
            <a:spLocks noGrp="1"/>
          </p:cNvSpPr>
          <p:nvPr>
            <p:ph type="ftr" sz="quarter" idx="11"/>
          </p:nvPr>
        </p:nvSpPr>
        <p:spPr>
          <a:xfrm>
            <a:off x="4165600" y="6245225"/>
            <a:ext cx="3860800" cy="476250"/>
          </a:xfrm>
        </p:spPr>
        <p:txBody>
          <a:bodyPr/>
          <a:lstStyle>
            <a:lvl1pPr>
              <a:defRPr/>
            </a:lvl1pPr>
          </a:lstStyle>
          <a:p>
            <a:pPr>
              <a:defRPr/>
            </a:pPr>
            <a:endParaRPr lang="ru-RU"/>
          </a:p>
        </p:txBody>
      </p:sp>
      <p:sp>
        <p:nvSpPr>
          <p:cNvPr id="9" name="Номер слайда 8">
            <a:extLst>
              <a:ext uri="{FF2B5EF4-FFF2-40B4-BE49-F238E27FC236}">
                <a16:creationId xmlns:a16="http://schemas.microsoft.com/office/drawing/2014/main" id="{2262097C-01DF-4BA6-A813-EC797C1B2E69}"/>
              </a:ext>
            </a:extLst>
          </p:cNvPr>
          <p:cNvSpPr>
            <a:spLocks noGrp="1"/>
          </p:cNvSpPr>
          <p:nvPr>
            <p:ph type="sldNum" sz="quarter" idx="12"/>
          </p:nvPr>
        </p:nvSpPr>
        <p:spPr>
          <a:xfrm>
            <a:off x="8737600" y="6245225"/>
            <a:ext cx="2844800" cy="476250"/>
          </a:xfrm>
        </p:spPr>
        <p:txBody>
          <a:bodyPr/>
          <a:lstStyle>
            <a:lvl1pPr>
              <a:defRPr/>
            </a:lvl1pPr>
          </a:lstStyle>
          <a:p>
            <a:fld id="{4BF6D903-B7C3-4FBC-A6ED-0014DCDD21CD}" type="slidenum">
              <a:rPr lang="ru-RU" altLang="ru-RU"/>
              <a:pPr/>
              <a:t>‹#›</a:t>
            </a:fld>
            <a:endParaRPr lang="ru-RU" altLang="ru-RU"/>
          </a:p>
        </p:txBody>
      </p:sp>
    </p:spTree>
    <p:extLst>
      <p:ext uri="{BB962C8B-B14F-4D97-AF65-F5344CB8AC3E}">
        <p14:creationId xmlns:p14="http://schemas.microsoft.com/office/powerpoint/2010/main" val="2505408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9020DA66-AB31-4B2A-89A5-FDF1CF60DF20}"/>
              </a:ext>
            </a:extLst>
          </p:cNvPr>
          <p:cNvSpPr>
            <a:spLocks noGrp="1"/>
          </p:cNvSpPr>
          <p:nvPr>
            <p:ph type="dt" sz="half" idx="10"/>
          </p:nvPr>
        </p:nvSpPr>
        <p:spPr/>
        <p:txBody>
          <a:bodyPr/>
          <a:lstStyle>
            <a:lvl1pPr>
              <a:defRPr/>
            </a:lvl1pPr>
          </a:lstStyle>
          <a:p>
            <a:pPr>
              <a:defRPr/>
            </a:pPr>
            <a:fld id="{AADC0B6B-875E-4957-8041-3365589A1D15}"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DEF79EC6-0D46-4B4C-9164-0ACD44B448C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0C5B330B-E738-4691-BCAB-BBD5162B69CC}"/>
              </a:ext>
            </a:extLst>
          </p:cNvPr>
          <p:cNvSpPr>
            <a:spLocks noGrp="1"/>
          </p:cNvSpPr>
          <p:nvPr>
            <p:ph type="sldNum" sz="quarter" idx="12"/>
          </p:nvPr>
        </p:nvSpPr>
        <p:spPr/>
        <p:txBody>
          <a:bodyPr/>
          <a:lstStyle>
            <a:lvl1pPr>
              <a:defRPr/>
            </a:lvl1pPr>
          </a:lstStyle>
          <a:p>
            <a:fld id="{2CB47E76-800B-4ED1-B915-7703EC6B06EC}" type="slidenum">
              <a:rPr lang="ru-RU" altLang="ru-RU"/>
              <a:pPr/>
              <a:t>‹#›</a:t>
            </a:fld>
            <a:endParaRPr lang="ru-RU" altLang="ru-RU"/>
          </a:p>
        </p:txBody>
      </p:sp>
    </p:spTree>
    <p:extLst>
      <p:ext uri="{BB962C8B-B14F-4D97-AF65-F5344CB8AC3E}">
        <p14:creationId xmlns:p14="http://schemas.microsoft.com/office/powerpoint/2010/main" val="37792291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022325-560F-4F8D-B3B2-13344E12D99C}"/>
              </a:ext>
            </a:extLst>
          </p:cNvPr>
          <p:cNvSpPr>
            <a:spLocks noGrp="1"/>
          </p:cNvSpPr>
          <p:nvPr>
            <p:ph type="dt" sz="half" idx="10"/>
          </p:nvPr>
        </p:nvSpPr>
        <p:spPr/>
        <p:txBody>
          <a:bodyPr/>
          <a:lstStyle>
            <a:lvl1pPr>
              <a:defRPr/>
            </a:lvl1pPr>
          </a:lstStyle>
          <a:p>
            <a:pPr>
              <a:defRPr/>
            </a:pPr>
            <a:fld id="{41F94462-BFDD-47EE-8E45-EB58CB356CF5}"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8FBF263A-FC02-4518-91A9-FC4B51C88E7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CF7C1FA-D187-48D4-A04B-1C679725A1EF}"/>
              </a:ext>
            </a:extLst>
          </p:cNvPr>
          <p:cNvSpPr>
            <a:spLocks noGrp="1"/>
          </p:cNvSpPr>
          <p:nvPr>
            <p:ph type="sldNum" sz="quarter" idx="12"/>
          </p:nvPr>
        </p:nvSpPr>
        <p:spPr/>
        <p:txBody>
          <a:bodyPr/>
          <a:lstStyle>
            <a:lvl1pPr>
              <a:defRPr/>
            </a:lvl1pPr>
          </a:lstStyle>
          <a:p>
            <a:fld id="{0A67F878-E76C-4E60-9BB6-6828DF55D2DA}" type="slidenum">
              <a:rPr lang="ru-RU" altLang="ru-RU"/>
              <a:pPr/>
              <a:t>‹#›</a:t>
            </a:fld>
            <a:endParaRPr lang="ru-RU" altLang="ru-RU"/>
          </a:p>
        </p:txBody>
      </p:sp>
    </p:spTree>
    <p:extLst>
      <p:ext uri="{BB962C8B-B14F-4D97-AF65-F5344CB8AC3E}">
        <p14:creationId xmlns:p14="http://schemas.microsoft.com/office/powerpoint/2010/main" val="26309603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3530F09-C0F9-4872-984B-4459B7E89FBE}"/>
              </a:ext>
            </a:extLst>
          </p:cNvPr>
          <p:cNvSpPr>
            <a:spLocks noGrp="1"/>
          </p:cNvSpPr>
          <p:nvPr>
            <p:ph type="dt" sz="half" idx="10"/>
          </p:nvPr>
        </p:nvSpPr>
        <p:spPr/>
        <p:txBody>
          <a:bodyPr/>
          <a:lstStyle>
            <a:lvl1pPr>
              <a:defRPr/>
            </a:lvl1pPr>
          </a:lstStyle>
          <a:p>
            <a:pPr>
              <a:defRPr/>
            </a:pPr>
            <a:fld id="{45BC9443-1A53-4BCA-9A26-42D97B01EB26}"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1CE69822-87E9-42D4-965B-5D20082B22A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5EAB743-725D-43BA-9BA7-E7C9D56E8B4B}"/>
              </a:ext>
            </a:extLst>
          </p:cNvPr>
          <p:cNvSpPr>
            <a:spLocks noGrp="1"/>
          </p:cNvSpPr>
          <p:nvPr>
            <p:ph type="sldNum" sz="quarter" idx="12"/>
          </p:nvPr>
        </p:nvSpPr>
        <p:spPr/>
        <p:txBody>
          <a:bodyPr/>
          <a:lstStyle>
            <a:lvl1pPr>
              <a:defRPr/>
            </a:lvl1pPr>
          </a:lstStyle>
          <a:p>
            <a:fld id="{1E81330E-98D5-4262-961D-C6812630332B}" type="slidenum">
              <a:rPr lang="ru-RU" altLang="ru-RU"/>
              <a:pPr/>
              <a:t>‹#›</a:t>
            </a:fld>
            <a:endParaRPr lang="ru-RU" altLang="ru-RU"/>
          </a:p>
        </p:txBody>
      </p:sp>
    </p:spTree>
    <p:extLst>
      <p:ext uri="{BB962C8B-B14F-4D97-AF65-F5344CB8AC3E}">
        <p14:creationId xmlns:p14="http://schemas.microsoft.com/office/powerpoint/2010/main" val="540005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F233C03F-BDA2-40E9-B725-45F52739847B}"/>
              </a:ext>
            </a:extLst>
          </p:cNvPr>
          <p:cNvSpPr>
            <a:spLocks noGrp="1"/>
          </p:cNvSpPr>
          <p:nvPr>
            <p:ph type="dt" sz="half" idx="10"/>
          </p:nvPr>
        </p:nvSpPr>
        <p:spPr/>
        <p:txBody>
          <a:bodyPr/>
          <a:lstStyle>
            <a:lvl1pPr>
              <a:defRPr/>
            </a:lvl1pPr>
          </a:lstStyle>
          <a:p>
            <a:pPr>
              <a:defRPr/>
            </a:pPr>
            <a:fld id="{1DD44C6C-747F-4419-9373-E243E5A173B2}" type="datetimeFigureOut">
              <a:rPr lang="ru-RU"/>
              <a:pPr>
                <a:defRPr/>
              </a:pPr>
              <a:t>18.08.2022</a:t>
            </a:fld>
            <a:endParaRPr lang="ru-RU"/>
          </a:p>
        </p:txBody>
      </p:sp>
      <p:sp>
        <p:nvSpPr>
          <p:cNvPr id="6" name="Нижний колонтитул 4">
            <a:extLst>
              <a:ext uri="{FF2B5EF4-FFF2-40B4-BE49-F238E27FC236}">
                <a16:creationId xmlns:a16="http://schemas.microsoft.com/office/drawing/2014/main" id="{868BE839-20AA-4F77-BD42-8004E73C7896}"/>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5707338F-9E61-49A7-A24D-B5E5195D1A33}"/>
              </a:ext>
            </a:extLst>
          </p:cNvPr>
          <p:cNvSpPr>
            <a:spLocks noGrp="1"/>
          </p:cNvSpPr>
          <p:nvPr>
            <p:ph type="sldNum" sz="quarter" idx="12"/>
          </p:nvPr>
        </p:nvSpPr>
        <p:spPr/>
        <p:txBody>
          <a:bodyPr/>
          <a:lstStyle>
            <a:lvl1pPr>
              <a:defRPr/>
            </a:lvl1pPr>
          </a:lstStyle>
          <a:p>
            <a:fld id="{8E344756-B0E9-45DB-AA37-1DC15184FA34}" type="slidenum">
              <a:rPr lang="ru-RU" altLang="ru-RU"/>
              <a:pPr/>
              <a:t>‹#›</a:t>
            </a:fld>
            <a:endParaRPr lang="ru-RU" altLang="ru-RU"/>
          </a:p>
        </p:txBody>
      </p:sp>
    </p:spTree>
    <p:extLst>
      <p:ext uri="{BB962C8B-B14F-4D97-AF65-F5344CB8AC3E}">
        <p14:creationId xmlns:p14="http://schemas.microsoft.com/office/powerpoint/2010/main" val="21395064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D545D268-E61D-4798-8BE5-DA548783AF32}"/>
              </a:ext>
            </a:extLst>
          </p:cNvPr>
          <p:cNvSpPr>
            <a:spLocks noGrp="1"/>
          </p:cNvSpPr>
          <p:nvPr>
            <p:ph type="dt" sz="half" idx="10"/>
          </p:nvPr>
        </p:nvSpPr>
        <p:spPr/>
        <p:txBody>
          <a:bodyPr/>
          <a:lstStyle>
            <a:lvl1pPr>
              <a:defRPr/>
            </a:lvl1pPr>
          </a:lstStyle>
          <a:p>
            <a:pPr>
              <a:defRPr/>
            </a:pPr>
            <a:fld id="{5AEB56F8-53E8-4995-BC6E-C620A3A2C470}" type="datetimeFigureOut">
              <a:rPr lang="ru-RU"/>
              <a:pPr>
                <a:defRPr/>
              </a:pPr>
              <a:t>18.08.2022</a:t>
            </a:fld>
            <a:endParaRPr lang="ru-RU"/>
          </a:p>
        </p:txBody>
      </p:sp>
      <p:sp>
        <p:nvSpPr>
          <p:cNvPr id="8" name="Нижний колонтитул 4">
            <a:extLst>
              <a:ext uri="{FF2B5EF4-FFF2-40B4-BE49-F238E27FC236}">
                <a16:creationId xmlns:a16="http://schemas.microsoft.com/office/drawing/2014/main" id="{0560DFF8-D127-4B34-8472-A3DD29A7F50F}"/>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428F04D7-EC1F-4A3F-9791-214CDBC3D58A}"/>
              </a:ext>
            </a:extLst>
          </p:cNvPr>
          <p:cNvSpPr>
            <a:spLocks noGrp="1"/>
          </p:cNvSpPr>
          <p:nvPr>
            <p:ph type="sldNum" sz="quarter" idx="12"/>
          </p:nvPr>
        </p:nvSpPr>
        <p:spPr/>
        <p:txBody>
          <a:bodyPr/>
          <a:lstStyle>
            <a:lvl1pPr>
              <a:defRPr/>
            </a:lvl1pPr>
          </a:lstStyle>
          <a:p>
            <a:fld id="{2DB15E44-683F-413E-B16D-B0BB2AB014FC}" type="slidenum">
              <a:rPr lang="ru-RU" altLang="ru-RU"/>
              <a:pPr/>
              <a:t>‹#›</a:t>
            </a:fld>
            <a:endParaRPr lang="ru-RU" altLang="ru-RU"/>
          </a:p>
        </p:txBody>
      </p:sp>
    </p:spTree>
    <p:extLst>
      <p:ext uri="{BB962C8B-B14F-4D97-AF65-F5344CB8AC3E}">
        <p14:creationId xmlns:p14="http://schemas.microsoft.com/office/powerpoint/2010/main" val="288038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A08618F-7FBE-48CF-A1E7-934DB6765AE2}" type="datetimeFigureOut">
              <a:rPr lang="ru-RU" smtClean="0"/>
              <a:t>18.08.2022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FFCBFB-0821-4E57-873B-9658636DE71F}"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0008BC9E-C0C5-496C-BAE4-24C99C298E61}"/>
              </a:ext>
            </a:extLst>
          </p:cNvPr>
          <p:cNvSpPr>
            <a:spLocks noGrp="1"/>
          </p:cNvSpPr>
          <p:nvPr>
            <p:ph type="dt" sz="half" idx="10"/>
          </p:nvPr>
        </p:nvSpPr>
        <p:spPr/>
        <p:txBody>
          <a:bodyPr/>
          <a:lstStyle>
            <a:lvl1pPr>
              <a:defRPr/>
            </a:lvl1pPr>
          </a:lstStyle>
          <a:p>
            <a:pPr>
              <a:defRPr/>
            </a:pPr>
            <a:fld id="{6281F188-C0FB-403D-92E0-7D65C462D832}" type="datetimeFigureOut">
              <a:rPr lang="ru-RU"/>
              <a:pPr>
                <a:defRPr/>
              </a:pPr>
              <a:t>18.08.2022</a:t>
            </a:fld>
            <a:endParaRPr lang="ru-RU"/>
          </a:p>
        </p:txBody>
      </p:sp>
      <p:sp>
        <p:nvSpPr>
          <p:cNvPr id="4" name="Нижний колонтитул 4">
            <a:extLst>
              <a:ext uri="{FF2B5EF4-FFF2-40B4-BE49-F238E27FC236}">
                <a16:creationId xmlns:a16="http://schemas.microsoft.com/office/drawing/2014/main" id="{8A8A5FCB-8693-49DB-972D-D31838352168}"/>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88705675-A9C4-4041-9B7E-E0C58E047CCC}"/>
              </a:ext>
            </a:extLst>
          </p:cNvPr>
          <p:cNvSpPr>
            <a:spLocks noGrp="1"/>
          </p:cNvSpPr>
          <p:nvPr>
            <p:ph type="sldNum" sz="quarter" idx="12"/>
          </p:nvPr>
        </p:nvSpPr>
        <p:spPr/>
        <p:txBody>
          <a:bodyPr/>
          <a:lstStyle>
            <a:lvl1pPr>
              <a:defRPr/>
            </a:lvl1pPr>
          </a:lstStyle>
          <a:p>
            <a:fld id="{BAC60CF2-2A2A-4B90-BCCD-38E9AE681105}" type="slidenum">
              <a:rPr lang="ru-RU" altLang="ru-RU"/>
              <a:pPr/>
              <a:t>‹#›</a:t>
            </a:fld>
            <a:endParaRPr lang="ru-RU" altLang="ru-RU"/>
          </a:p>
        </p:txBody>
      </p:sp>
    </p:spTree>
    <p:extLst>
      <p:ext uri="{BB962C8B-B14F-4D97-AF65-F5344CB8AC3E}">
        <p14:creationId xmlns:p14="http://schemas.microsoft.com/office/powerpoint/2010/main" val="37114160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0453DD65-1A7C-4555-918C-9330BB0DC365}"/>
              </a:ext>
            </a:extLst>
          </p:cNvPr>
          <p:cNvSpPr>
            <a:spLocks noGrp="1"/>
          </p:cNvSpPr>
          <p:nvPr>
            <p:ph type="dt" sz="half" idx="10"/>
          </p:nvPr>
        </p:nvSpPr>
        <p:spPr/>
        <p:txBody>
          <a:bodyPr/>
          <a:lstStyle>
            <a:lvl1pPr>
              <a:defRPr/>
            </a:lvl1pPr>
          </a:lstStyle>
          <a:p>
            <a:pPr>
              <a:defRPr/>
            </a:pPr>
            <a:fld id="{DED9DE87-0B49-46C4-A01A-DF4F228B060D}" type="datetimeFigureOut">
              <a:rPr lang="ru-RU"/>
              <a:pPr>
                <a:defRPr/>
              </a:pPr>
              <a:t>18.08.2022</a:t>
            </a:fld>
            <a:endParaRPr lang="ru-RU"/>
          </a:p>
        </p:txBody>
      </p:sp>
      <p:sp>
        <p:nvSpPr>
          <p:cNvPr id="3" name="Нижний колонтитул 4">
            <a:extLst>
              <a:ext uri="{FF2B5EF4-FFF2-40B4-BE49-F238E27FC236}">
                <a16:creationId xmlns:a16="http://schemas.microsoft.com/office/drawing/2014/main" id="{E4BAAA60-444B-4BE2-AD3E-32D5148FD337}"/>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CC00C720-02D0-4400-809D-50B60DFF14C1}"/>
              </a:ext>
            </a:extLst>
          </p:cNvPr>
          <p:cNvSpPr>
            <a:spLocks noGrp="1"/>
          </p:cNvSpPr>
          <p:nvPr>
            <p:ph type="sldNum" sz="quarter" idx="12"/>
          </p:nvPr>
        </p:nvSpPr>
        <p:spPr/>
        <p:txBody>
          <a:bodyPr/>
          <a:lstStyle>
            <a:lvl1pPr>
              <a:defRPr/>
            </a:lvl1pPr>
          </a:lstStyle>
          <a:p>
            <a:fld id="{63DB434A-1550-47F4-A9FD-C9A3CE090D2A}" type="slidenum">
              <a:rPr lang="ru-RU" altLang="ru-RU"/>
              <a:pPr/>
              <a:t>‹#›</a:t>
            </a:fld>
            <a:endParaRPr lang="ru-RU" altLang="ru-RU"/>
          </a:p>
        </p:txBody>
      </p:sp>
    </p:spTree>
    <p:extLst>
      <p:ext uri="{BB962C8B-B14F-4D97-AF65-F5344CB8AC3E}">
        <p14:creationId xmlns:p14="http://schemas.microsoft.com/office/powerpoint/2010/main" val="4291527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5C850188-0A58-4F9E-BC40-8BE2808456D9}"/>
              </a:ext>
            </a:extLst>
          </p:cNvPr>
          <p:cNvSpPr>
            <a:spLocks noGrp="1"/>
          </p:cNvSpPr>
          <p:nvPr>
            <p:ph type="dt" sz="half" idx="10"/>
          </p:nvPr>
        </p:nvSpPr>
        <p:spPr/>
        <p:txBody>
          <a:bodyPr/>
          <a:lstStyle>
            <a:lvl1pPr>
              <a:defRPr/>
            </a:lvl1pPr>
          </a:lstStyle>
          <a:p>
            <a:pPr>
              <a:defRPr/>
            </a:pPr>
            <a:fld id="{FF5524F8-E48A-48A6-A340-DA72407ED2AB}" type="datetimeFigureOut">
              <a:rPr lang="ru-RU"/>
              <a:pPr>
                <a:defRPr/>
              </a:pPr>
              <a:t>18.08.2022</a:t>
            </a:fld>
            <a:endParaRPr lang="ru-RU"/>
          </a:p>
        </p:txBody>
      </p:sp>
      <p:sp>
        <p:nvSpPr>
          <p:cNvPr id="6" name="Нижний колонтитул 4">
            <a:extLst>
              <a:ext uri="{FF2B5EF4-FFF2-40B4-BE49-F238E27FC236}">
                <a16:creationId xmlns:a16="http://schemas.microsoft.com/office/drawing/2014/main" id="{A4B91DBB-CC2A-4C5F-825B-DF5AC95ED52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A29953FD-723F-404B-8FB3-664C51A4B43B}"/>
              </a:ext>
            </a:extLst>
          </p:cNvPr>
          <p:cNvSpPr>
            <a:spLocks noGrp="1"/>
          </p:cNvSpPr>
          <p:nvPr>
            <p:ph type="sldNum" sz="quarter" idx="12"/>
          </p:nvPr>
        </p:nvSpPr>
        <p:spPr/>
        <p:txBody>
          <a:bodyPr/>
          <a:lstStyle>
            <a:lvl1pPr>
              <a:defRPr/>
            </a:lvl1pPr>
          </a:lstStyle>
          <a:p>
            <a:fld id="{FB3DFB41-2E38-48E4-90DC-A302AC9D56FC}" type="slidenum">
              <a:rPr lang="ru-RU" altLang="ru-RU"/>
              <a:pPr/>
              <a:t>‹#›</a:t>
            </a:fld>
            <a:endParaRPr lang="ru-RU" altLang="ru-RU"/>
          </a:p>
        </p:txBody>
      </p:sp>
    </p:spTree>
    <p:extLst>
      <p:ext uri="{BB962C8B-B14F-4D97-AF65-F5344CB8AC3E}">
        <p14:creationId xmlns:p14="http://schemas.microsoft.com/office/powerpoint/2010/main" val="17512382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ABF1E8EF-DA80-4CCC-AB9F-DC429F0110FD}"/>
              </a:ext>
            </a:extLst>
          </p:cNvPr>
          <p:cNvSpPr>
            <a:spLocks noGrp="1"/>
          </p:cNvSpPr>
          <p:nvPr>
            <p:ph type="dt" sz="half" idx="10"/>
          </p:nvPr>
        </p:nvSpPr>
        <p:spPr/>
        <p:txBody>
          <a:bodyPr/>
          <a:lstStyle>
            <a:lvl1pPr>
              <a:defRPr/>
            </a:lvl1pPr>
          </a:lstStyle>
          <a:p>
            <a:pPr>
              <a:defRPr/>
            </a:pPr>
            <a:fld id="{359E90FE-95C0-4E59-9CF3-933962151275}" type="datetimeFigureOut">
              <a:rPr lang="ru-RU"/>
              <a:pPr>
                <a:defRPr/>
              </a:pPr>
              <a:t>18.08.2022</a:t>
            </a:fld>
            <a:endParaRPr lang="ru-RU"/>
          </a:p>
        </p:txBody>
      </p:sp>
      <p:sp>
        <p:nvSpPr>
          <p:cNvPr id="6" name="Нижний колонтитул 4">
            <a:extLst>
              <a:ext uri="{FF2B5EF4-FFF2-40B4-BE49-F238E27FC236}">
                <a16:creationId xmlns:a16="http://schemas.microsoft.com/office/drawing/2014/main" id="{45B65462-B883-455C-9E73-409516393B9A}"/>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9B47742B-D179-4F12-A891-652584F31A56}"/>
              </a:ext>
            </a:extLst>
          </p:cNvPr>
          <p:cNvSpPr>
            <a:spLocks noGrp="1"/>
          </p:cNvSpPr>
          <p:nvPr>
            <p:ph type="sldNum" sz="quarter" idx="12"/>
          </p:nvPr>
        </p:nvSpPr>
        <p:spPr/>
        <p:txBody>
          <a:bodyPr/>
          <a:lstStyle>
            <a:lvl1pPr>
              <a:defRPr/>
            </a:lvl1pPr>
          </a:lstStyle>
          <a:p>
            <a:fld id="{D2F02889-F2B4-4AD4-9EB7-8543C35B0DBB}" type="slidenum">
              <a:rPr lang="ru-RU" altLang="ru-RU"/>
              <a:pPr/>
              <a:t>‹#›</a:t>
            </a:fld>
            <a:endParaRPr lang="ru-RU" altLang="ru-RU"/>
          </a:p>
        </p:txBody>
      </p:sp>
    </p:spTree>
    <p:extLst>
      <p:ext uri="{BB962C8B-B14F-4D97-AF65-F5344CB8AC3E}">
        <p14:creationId xmlns:p14="http://schemas.microsoft.com/office/powerpoint/2010/main" val="39841560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A05C5A-3078-45D4-B5CA-5AD55E945F27}"/>
              </a:ext>
            </a:extLst>
          </p:cNvPr>
          <p:cNvSpPr>
            <a:spLocks noGrp="1"/>
          </p:cNvSpPr>
          <p:nvPr>
            <p:ph type="dt" sz="half" idx="10"/>
          </p:nvPr>
        </p:nvSpPr>
        <p:spPr/>
        <p:txBody>
          <a:bodyPr/>
          <a:lstStyle>
            <a:lvl1pPr>
              <a:defRPr/>
            </a:lvl1pPr>
          </a:lstStyle>
          <a:p>
            <a:pPr>
              <a:defRPr/>
            </a:pPr>
            <a:fld id="{29D5A801-2700-4E49-822A-4F8B97A93F4C}"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79267225-0301-491D-BAAE-61F267EB579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CDEAE8F-5936-46F6-AA83-ACE1AC76C371}"/>
              </a:ext>
            </a:extLst>
          </p:cNvPr>
          <p:cNvSpPr>
            <a:spLocks noGrp="1"/>
          </p:cNvSpPr>
          <p:nvPr>
            <p:ph type="sldNum" sz="quarter" idx="12"/>
          </p:nvPr>
        </p:nvSpPr>
        <p:spPr/>
        <p:txBody>
          <a:bodyPr/>
          <a:lstStyle>
            <a:lvl1pPr>
              <a:defRPr/>
            </a:lvl1pPr>
          </a:lstStyle>
          <a:p>
            <a:fld id="{5BC0257B-D3D4-4432-884D-8F61BA592B65}" type="slidenum">
              <a:rPr lang="ru-RU" altLang="ru-RU"/>
              <a:pPr/>
              <a:t>‹#›</a:t>
            </a:fld>
            <a:endParaRPr lang="ru-RU" altLang="ru-RU"/>
          </a:p>
        </p:txBody>
      </p:sp>
    </p:spTree>
    <p:extLst>
      <p:ext uri="{BB962C8B-B14F-4D97-AF65-F5344CB8AC3E}">
        <p14:creationId xmlns:p14="http://schemas.microsoft.com/office/powerpoint/2010/main" val="29003102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5E73723-872C-4342-AAEE-DBF31CDED02A}"/>
              </a:ext>
            </a:extLst>
          </p:cNvPr>
          <p:cNvSpPr>
            <a:spLocks noGrp="1"/>
          </p:cNvSpPr>
          <p:nvPr>
            <p:ph type="dt" sz="half" idx="10"/>
          </p:nvPr>
        </p:nvSpPr>
        <p:spPr/>
        <p:txBody>
          <a:bodyPr/>
          <a:lstStyle>
            <a:lvl1pPr>
              <a:defRPr/>
            </a:lvl1pPr>
          </a:lstStyle>
          <a:p>
            <a:pPr>
              <a:defRPr/>
            </a:pPr>
            <a:fld id="{3769AD92-9298-4ED7-96DA-D89A1520D189}"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B0EEF8A6-ED7E-46A1-B542-BA0EF9470D9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727F3E7-11F6-47F2-BB55-DC20E8F4ECA5}"/>
              </a:ext>
            </a:extLst>
          </p:cNvPr>
          <p:cNvSpPr>
            <a:spLocks noGrp="1"/>
          </p:cNvSpPr>
          <p:nvPr>
            <p:ph type="sldNum" sz="quarter" idx="12"/>
          </p:nvPr>
        </p:nvSpPr>
        <p:spPr/>
        <p:txBody>
          <a:bodyPr/>
          <a:lstStyle>
            <a:lvl1pPr>
              <a:defRPr/>
            </a:lvl1pPr>
          </a:lstStyle>
          <a:p>
            <a:fld id="{839CE821-6E0D-44FE-BE94-166BBFE05213}" type="slidenum">
              <a:rPr lang="ru-RU" altLang="ru-RU"/>
              <a:pPr/>
              <a:t>‹#›</a:t>
            </a:fld>
            <a:endParaRPr lang="ru-RU" altLang="ru-RU"/>
          </a:p>
        </p:txBody>
      </p:sp>
    </p:spTree>
    <p:extLst>
      <p:ext uri="{BB962C8B-B14F-4D97-AF65-F5344CB8AC3E}">
        <p14:creationId xmlns:p14="http://schemas.microsoft.com/office/powerpoint/2010/main" val="26050009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quarter" idx="1"/>
          </p:nvPr>
        </p:nvSpPr>
        <p:spPr>
          <a:xfrm>
            <a:off x="609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09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6197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C3424A7-28EF-4070-871E-5DBDD6E578EA}"/>
              </a:ext>
            </a:extLst>
          </p:cNvPr>
          <p:cNvSpPr>
            <a:spLocks noGrp="1"/>
          </p:cNvSpPr>
          <p:nvPr>
            <p:ph type="dt" sz="half" idx="10"/>
          </p:nvPr>
        </p:nvSpPr>
        <p:spPr>
          <a:xfrm>
            <a:off x="609600" y="6245225"/>
            <a:ext cx="2844800" cy="476250"/>
          </a:xfrm>
        </p:spPr>
        <p:txBody>
          <a:bodyPr/>
          <a:lstStyle>
            <a:lvl1pPr>
              <a:defRPr/>
            </a:lvl1pPr>
          </a:lstStyle>
          <a:p>
            <a:pPr>
              <a:defRPr/>
            </a:pPr>
            <a:endParaRPr lang="ru-RU"/>
          </a:p>
        </p:txBody>
      </p:sp>
      <p:sp>
        <p:nvSpPr>
          <p:cNvPr id="8" name="Нижний колонтитул 7">
            <a:extLst>
              <a:ext uri="{FF2B5EF4-FFF2-40B4-BE49-F238E27FC236}">
                <a16:creationId xmlns:a16="http://schemas.microsoft.com/office/drawing/2014/main" id="{C9031190-0F2F-4AE9-A745-90FD7DB61238}"/>
              </a:ext>
            </a:extLst>
          </p:cNvPr>
          <p:cNvSpPr>
            <a:spLocks noGrp="1"/>
          </p:cNvSpPr>
          <p:nvPr>
            <p:ph type="ftr" sz="quarter" idx="11"/>
          </p:nvPr>
        </p:nvSpPr>
        <p:spPr>
          <a:xfrm>
            <a:off x="4165600" y="6245225"/>
            <a:ext cx="3860800" cy="476250"/>
          </a:xfrm>
        </p:spPr>
        <p:txBody>
          <a:bodyPr/>
          <a:lstStyle>
            <a:lvl1pPr>
              <a:defRPr/>
            </a:lvl1pPr>
          </a:lstStyle>
          <a:p>
            <a:pPr>
              <a:defRPr/>
            </a:pPr>
            <a:endParaRPr lang="ru-RU"/>
          </a:p>
        </p:txBody>
      </p:sp>
      <p:sp>
        <p:nvSpPr>
          <p:cNvPr id="9" name="Номер слайда 8">
            <a:extLst>
              <a:ext uri="{FF2B5EF4-FFF2-40B4-BE49-F238E27FC236}">
                <a16:creationId xmlns:a16="http://schemas.microsoft.com/office/drawing/2014/main" id="{E3BF4862-D753-4B75-BB10-5012D00115AA}"/>
              </a:ext>
            </a:extLst>
          </p:cNvPr>
          <p:cNvSpPr>
            <a:spLocks noGrp="1"/>
          </p:cNvSpPr>
          <p:nvPr>
            <p:ph type="sldNum" sz="quarter" idx="12"/>
          </p:nvPr>
        </p:nvSpPr>
        <p:spPr>
          <a:xfrm>
            <a:off x="8737600" y="6245225"/>
            <a:ext cx="2844800" cy="476250"/>
          </a:xfrm>
        </p:spPr>
        <p:txBody>
          <a:bodyPr/>
          <a:lstStyle>
            <a:lvl1pPr>
              <a:defRPr/>
            </a:lvl1pPr>
          </a:lstStyle>
          <a:p>
            <a:fld id="{A2AA36AE-DFA8-4792-A352-AAD34AB218EA}" type="slidenum">
              <a:rPr lang="ru-RU" altLang="ru-RU"/>
              <a:pPr/>
              <a:t>‹#›</a:t>
            </a:fld>
            <a:endParaRPr lang="ru-RU" altLang="ru-RU"/>
          </a:p>
        </p:txBody>
      </p:sp>
    </p:spTree>
    <p:extLst>
      <p:ext uri="{BB962C8B-B14F-4D97-AF65-F5344CB8AC3E}">
        <p14:creationId xmlns:p14="http://schemas.microsoft.com/office/powerpoint/2010/main" val="36370982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8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8618F-7FBE-48CF-A1E7-934DB6765AE2}" type="datetimeFigureOut">
              <a:rPr lang="ru-RU" smtClean="0"/>
              <a:t>18.08.2022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CBFB-0821-4E57-873B-9658636DE71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ru-RU" altLang="ru-RU"/>
              <a:t>Образец заголовка</a:t>
            </a:r>
          </a:p>
        </p:txBody>
      </p:sp>
      <p:sp>
        <p:nvSpPr>
          <p:cNvPr id="3075"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78BF336-884B-4232-B855-08B3A767BAB6}" type="datetimeFigureOut">
              <a:rPr lang="ru-RU"/>
              <a:t>18.08.2022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92153FD3-473F-4F97-938A-839543462000}" type="slidenum">
              <a:rPr lang="ru-RU" altLang="ru-RU"/>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ru-RU" altLang="ru-RU"/>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5F9A8CA-242F-4659-AF5F-3FFE9216048F}" type="datetimeFigureOut">
              <a:rPr lang="ru-RU"/>
              <a:t>18.08.2022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729B8E48-422E-48E5-AA79-D93D69886D6A}" type="slidenum">
              <a:rPr lang="ru-RU" altLang="ru-RU"/>
              <a:t>‹#›</a:t>
            </a:fld>
            <a:endParaRPr lang="ru-RU" alt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ru-RU"/>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w="9525">
            <a:noFill/>
            <a:miter lim="800000"/>
          </a:ln>
        </p:spPr>
        <p:txBody>
          <a:bodyPr vert="horz" wrap="square" lIns="91440" tIns="45720" rIns="91440" bIns="45720" numCol="1" anchor="t" anchorCtr="0" compatLnSpc="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B41EB89-CA53-49DD-8756-F77FF19C5C34}" type="datetimeFigureOut">
              <a:rPr lang="ru-RU"/>
              <a:t>18.08.2022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7240D9A-317C-460A-BFB1-A6152B0F2BE1}"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18.08.2022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71BAC8-0306-459A-BF9C-EC0B453DE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96953E8-1C9B-4FAF-8033-1163357B1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2E8D124-26BB-4A51-B18D-6894F7E605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48DA-AD98-4490-A679-DE857F65C989}" type="datetimeFigureOut">
              <a:rPr lang="ru-RU" smtClean="0"/>
              <a:t>18.08.2022</a:t>
            </a:fld>
            <a:endParaRPr lang="ru-RU"/>
          </a:p>
        </p:txBody>
      </p:sp>
      <p:sp>
        <p:nvSpPr>
          <p:cNvPr id="5" name="Нижний колонтитул 4">
            <a:extLst>
              <a:ext uri="{FF2B5EF4-FFF2-40B4-BE49-F238E27FC236}">
                <a16:creationId xmlns:a16="http://schemas.microsoft.com/office/drawing/2014/main" id="{D5A24941-0363-4751-9643-923F5991D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2E3DF61-6A80-4D90-A7AD-C25B1AB929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98CD7-1AD3-4086-9979-32E547940852}" type="slidenum">
              <a:rPr lang="ru-RU" smtClean="0"/>
              <a:t>‹#›</a:t>
            </a:fld>
            <a:endParaRPr lang="ru-RU"/>
          </a:p>
        </p:txBody>
      </p:sp>
    </p:spTree>
    <p:extLst>
      <p:ext uri="{BB962C8B-B14F-4D97-AF65-F5344CB8AC3E}">
        <p14:creationId xmlns:p14="http://schemas.microsoft.com/office/powerpoint/2010/main" val="20370307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5CFA4924-09C5-4753-B348-BA0B677C67B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1D020A1E-59CE-44FC-99B0-2AE77A5A5CC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A3BF20E9-E4BF-4816-8C3D-C43043FBE1D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5F9A8CA-242F-4659-AF5F-3FFE9216048F}"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1CEAFA95-491C-4412-9620-6A94379FFDD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E6AB6779-6577-45B4-8EEC-68C5EB672E7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29B8E48-422E-48E5-AA79-D93D69886D6A}" type="slidenum">
              <a:rPr lang="ru-RU" altLang="ru-RU"/>
              <a:pPr/>
              <a:t>‹#›</a:t>
            </a:fld>
            <a:endParaRPr lang="ru-RU" altLang="ru-RU"/>
          </a:p>
        </p:txBody>
      </p:sp>
    </p:spTree>
    <p:extLst>
      <p:ext uri="{BB962C8B-B14F-4D97-AF65-F5344CB8AC3E}">
        <p14:creationId xmlns:p14="http://schemas.microsoft.com/office/powerpoint/2010/main" val="36414103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a:extLst>
              <a:ext uri="{FF2B5EF4-FFF2-40B4-BE49-F238E27FC236}">
                <a16:creationId xmlns:a16="http://schemas.microsoft.com/office/drawing/2014/main" id="{D3B60E5E-3601-489E-8D73-7820277E9DC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a:extLst>
              <a:ext uri="{FF2B5EF4-FFF2-40B4-BE49-F238E27FC236}">
                <a16:creationId xmlns:a16="http://schemas.microsoft.com/office/drawing/2014/main" id="{8B9B6C3A-480B-46D6-90F1-7689CFFAE72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143F723F-6E41-451E-B388-D9121F7C98C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78BF336-884B-4232-B855-08B3A767BAB6}" type="datetimeFigureOut">
              <a:rPr lang="ru-RU"/>
              <a:pPr>
                <a:defRPr/>
              </a:pPr>
              <a:t>18.08.2022</a:t>
            </a:fld>
            <a:endParaRPr lang="ru-RU"/>
          </a:p>
        </p:txBody>
      </p:sp>
      <p:sp>
        <p:nvSpPr>
          <p:cNvPr id="5" name="Нижний колонтитул 4">
            <a:extLst>
              <a:ext uri="{FF2B5EF4-FFF2-40B4-BE49-F238E27FC236}">
                <a16:creationId xmlns:a16="http://schemas.microsoft.com/office/drawing/2014/main" id="{A657CE89-EA8E-4E38-BF5A-C79B39A6102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E4B3659A-0EF7-47E0-B797-12D42C6B960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2153FD3-473F-4F97-938A-839543462000}" type="slidenum">
              <a:rPr lang="ru-RU" altLang="ru-RU"/>
              <a:pPr/>
              <a:t>‹#›</a:t>
            </a:fld>
            <a:endParaRPr lang="ru-RU" altLang="ru-RU"/>
          </a:p>
        </p:txBody>
      </p:sp>
    </p:spTree>
    <p:extLst>
      <p:ext uri="{BB962C8B-B14F-4D97-AF65-F5344CB8AC3E}">
        <p14:creationId xmlns:p14="http://schemas.microsoft.com/office/powerpoint/2010/main" val="100028430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emf"/><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5.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38.xml"/><Relationship Id="rId7" Type="http://schemas.openxmlformats.org/officeDocument/2006/relationships/image" Target="../media/image38.jpeg"/><Relationship Id="rId2" Type="http://schemas.openxmlformats.org/officeDocument/2006/relationships/video" Target="file:///F:\&#1057;&#1082;&#1086;&#1083;&#1082;&#1086;&#1074;&#1086;\2015-17\&#1050;&#1091;&#1087;&#1077;&#1088;\Video%20of%20pump-ejecting%20system%20operation.wmv" TargetMode="External"/><Relationship Id="rId1" Type="http://schemas.microsoft.com/office/2007/relationships/media" Target="file:///F:\&#1057;&#1082;&#1086;&#1083;&#1082;&#1086;&#1074;&#1086;\2015-17\&#1050;&#1091;&#1087;&#1077;&#1088;\Video%20of%20pump-ejecting%20system%20operation.wmv" TargetMode="Externa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notesSlide" Target="../notesSlides/notesSlide10.xml"/><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poch…">
            <a:extLst>
              <a:ext uri="{FF2B5EF4-FFF2-40B4-BE49-F238E27FC236}">
                <a16:creationId xmlns:a16="http://schemas.microsoft.com/office/drawing/2014/main" id="{53553042-B705-4C89-BD4B-905766DB9EC5}"/>
              </a:ext>
            </a:extLst>
          </p:cNvPr>
          <p:cNvSpPr txBox="1"/>
          <p:nvPr/>
        </p:nvSpPr>
        <p:spPr>
          <a:xfrm>
            <a:off x="0" y="6539384"/>
            <a:ext cx="539862" cy="2308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cap="all">
                <a:solidFill>
                  <a:srgbClr val="000000"/>
                </a:solidFill>
                <a:latin typeface="Roboto"/>
                <a:ea typeface="Roboto"/>
                <a:cs typeface="Roboto"/>
                <a:sym typeface="Roboto"/>
              </a:defRPr>
            </a:pPr>
            <a:endParaRPr kumimoji="0" sz="900" b="1" i="0" u="none" strike="noStrike" kern="1200" cap="all"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p:txBody>
      </p:sp>
      <p:pic>
        <p:nvPicPr>
          <p:cNvPr id="63" name="Рисунок 62">
            <a:extLst>
              <a:ext uri="{FF2B5EF4-FFF2-40B4-BE49-F238E27FC236}">
                <a16:creationId xmlns:a16="http://schemas.microsoft.com/office/drawing/2014/main" id="{B6CD732E-A58F-41A1-B0FD-BE6B09A89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829" y="250048"/>
            <a:ext cx="716309" cy="886535"/>
          </a:xfrm>
          <a:prstGeom prst="rect">
            <a:avLst/>
          </a:prstGeom>
        </p:spPr>
      </p:pic>
      <p:cxnSp>
        <p:nvCxnSpPr>
          <p:cNvPr id="72" name="Прямая соединительная линия 71">
            <a:extLst>
              <a:ext uri="{FF2B5EF4-FFF2-40B4-BE49-F238E27FC236}">
                <a16:creationId xmlns:a16="http://schemas.microsoft.com/office/drawing/2014/main" id="{BF2E2686-6411-4DD9-9AA4-8FF7CA976E5A}"/>
              </a:ext>
            </a:extLst>
          </p:cNvPr>
          <p:cNvCxnSpPr>
            <a:cxnSpLocks/>
          </p:cNvCxnSpPr>
          <p:nvPr/>
        </p:nvCxnSpPr>
        <p:spPr>
          <a:xfrm>
            <a:off x="0" y="1368603"/>
            <a:ext cx="121919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8" name="Группа 57">
            <a:extLst>
              <a:ext uri="{FF2B5EF4-FFF2-40B4-BE49-F238E27FC236}">
                <a16:creationId xmlns:a16="http://schemas.microsoft.com/office/drawing/2014/main" id="{FC123DF9-4493-426A-B2B1-DCA967A4A706}"/>
              </a:ext>
            </a:extLst>
          </p:cNvPr>
          <p:cNvGrpSpPr/>
          <p:nvPr/>
        </p:nvGrpSpPr>
        <p:grpSpPr>
          <a:xfrm>
            <a:off x="813212" y="211432"/>
            <a:ext cx="9818393" cy="1066774"/>
            <a:chOff x="4513373" y="705888"/>
            <a:chExt cx="3724549" cy="1066774"/>
          </a:xfrm>
        </p:grpSpPr>
        <p:grpSp>
          <p:nvGrpSpPr>
            <p:cNvPr id="59" name="Группа 58">
              <a:extLst>
                <a:ext uri="{FF2B5EF4-FFF2-40B4-BE49-F238E27FC236}">
                  <a16:creationId xmlns:a16="http://schemas.microsoft.com/office/drawing/2014/main" id="{FFFB2B93-285A-4C64-B833-55DDCE7DCB56}"/>
                </a:ext>
              </a:extLst>
            </p:cNvPr>
            <p:cNvGrpSpPr/>
            <p:nvPr/>
          </p:nvGrpSpPr>
          <p:grpSpPr>
            <a:xfrm>
              <a:off x="5463880" y="1464885"/>
              <a:ext cx="1836621" cy="307777"/>
              <a:chOff x="5463880" y="1464885"/>
              <a:chExt cx="1836621" cy="307777"/>
            </a:xfrm>
          </p:grpSpPr>
          <p:sp>
            <p:nvSpPr>
              <p:cNvPr id="66" name="Прямоугольник 65">
                <a:extLst>
                  <a:ext uri="{FF2B5EF4-FFF2-40B4-BE49-F238E27FC236}">
                    <a16:creationId xmlns:a16="http://schemas.microsoft.com/office/drawing/2014/main" id="{57D7EC70-1A7E-45C5-93C4-24A072797BF0}"/>
                  </a:ext>
                </a:extLst>
              </p:cNvPr>
              <p:cNvSpPr/>
              <p:nvPr/>
            </p:nvSpPr>
            <p:spPr>
              <a:xfrm>
                <a:off x="5684819" y="1488805"/>
                <a:ext cx="1394744" cy="23090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Прямоугольник 66">
                <a:extLst>
                  <a:ext uri="{FF2B5EF4-FFF2-40B4-BE49-F238E27FC236}">
                    <a16:creationId xmlns:a16="http://schemas.microsoft.com/office/drawing/2014/main" id="{E7B5D90B-8D42-4626-BE67-09C5AEA7F265}"/>
                  </a:ext>
                </a:extLst>
              </p:cNvPr>
              <p:cNvSpPr/>
              <p:nvPr/>
            </p:nvSpPr>
            <p:spPr>
              <a:xfrm>
                <a:off x="5463880" y="1464885"/>
                <a:ext cx="183662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16-17 сентября 2022 г. </a:t>
                </a:r>
              </a:p>
            </p:txBody>
          </p:sp>
        </p:grpSp>
        <p:sp>
          <p:nvSpPr>
            <p:cNvPr id="60" name="Head of Business Development">
              <a:extLst>
                <a:ext uri="{FF2B5EF4-FFF2-40B4-BE49-F238E27FC236}">
                  <a16:creationId xmlns:a16="http://schemas.microsoft.com/office/drawing/2014/main" id="{97142C40-277B-4EC3-85ED-1B9ADB8EF0E8}"/>
                </a:ext>
              </a:extLst>
            </p:cNvPr>
            <p:cNvSpPr txBox="1"/>
            <p:nvPr/>
          </p:nvSpPr>
          <p:spPr>
            <a:xfrm>
              <a:off x="4513373" y="705888"/>
              <a:ext cx="3724549" cy="73866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000" b="1">
                  <a:solidFill>
                    <a:schemeClr val="accent4">
                      <a:lumOff val="-7999"/>
                    </a:schemeClr>
                  </a:solidFill>
                  <a:latin typeface="Roboto"/>
                  <a:ea typeface="Roboto"/>
                  <a:cs typeface="Roboto"/>
                  <a:sym typeface="Robot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Международная научно-практическая конференция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«Перспективы применения химических методов увеличения нефтеотдачи пластов (ХМУН) на поздней стадии разработки»</a:t>
              </a:r>
            </a:p>
          </p:txBody>
        </p:sp>
      </p:grpSp>
      <p:sp>
        <p:nvSpPr>
          <p:cNvPr id="33" name="Прямоугольник 32"/>
          <p:cNvSpPr/>
          <p:nvPr/>
        </p:nvSpPr>
        <p:spPr>
          <a:xfrm>
            <a:off x="3901294" y="1370485"/>
            <a:ext cx="756624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Проблематика внедрения водогазового воздействия с использованием насосно-эжекторных систем на месторождениях Прикаспийского нефтегазоносного региона.</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problem of implementing WAG using pump-ejector systems in the fields of the Caspian oil and gas region</a:t>
            </a:r>
          </a:p>
        </p:txBody>
      </p:sp>
      <p:sp>
        <p:nvSpPr>
          <p:cNvPr id="8" name="Прямоугольник 7"/>
          <p:cNvSpPr/>
          <p:nvPr/>
        </p:nvSpPr>
        <p:spPr>
          <a:xfrm>
            <a:off x="4021811" y="2629883"/>
            <a:ext cx="7900258" cy="3493264"/>
          </a:xfrm>
          <a:prstGeom prst="rect">
            <a:avLst/>
          </a:prstGeom>
        </p:spPr>
        <p:txBody>
          <a:bodyPr wrap="square">
            <a:spAutoFit/>
          </a:bodyPr>
          <a:lstStyle/>
          <a:p>
            <a:pPr marL="0" marR="0" lvl="0" indent="180975" algn="just"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В данной статье рассмотрена серия экспериментов, проведенная на насыпных моделях из предоставленного слабосцементированного керна на месторождениях Прикаспийского нефтегазоносного региона. Проведены исследования по вытеснению нефти водой, водой с добавлением ПАВ, водогазовой смесью и водогазовой смесью с добавлением ПАВ. Также проведен эксперимент по вытеснению нефти из модели пласта одной из распространенных полимерных композиций для сравнения эффекта от полимерного </a:t>
            </a:r>
            <a:r>
              <a:rPr kumimoji="0" lang="ru-RU"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заводнения</a:t>
            </a:r>
            <a:r>
              <a:rPr kumimoji="0" lang="ru-RU"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и совместной закачки водогазовой смеси в пласт. Представлена технологическая схема насосно-эжекторной системы для реализации водогазового воздействия на опытном участке одного из месторождений.</a:t>
            </a:r>
          </a:p>
          <a:p>
            <a:pPr marL="0" marR="0" lvl="0" indent="180975" algn="just" defTabSz="9144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180975"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article discusses a series of experiments conducted on bulk models from the provided weakly cemented core in the fields of the Caspian oil and gas region. Studies have been carried out on the displacement of oil by water, water with the addition of surfactants, a water-gas mixture and a water-gas mixture with the addition of surfactants. An experiment was also carried out to displace oil from a reservoir model with one of the common polymer compositions to compare the effect of polymer flooding and joint injection of a water-gas mixture into the reservoir. The technological scheme of the pump-ejector system for the implementation of water-gas treatment at the experimental site of one of the fields is presented.</a:t>
            </a:r>
            <a:endParaRPr kumimoji="0" lang="ru-RU"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Прямоугольник 4"/>
          <p:cNvSpPr/>
          <p:nvPr/>
        </p:nvSpPr>
        <p:spPr>
          <a:xfrm>
            <a:off x="269931" y="4000227"/>
            <a:ext cx="3542613" cy="28315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Дроздов Николай Александрович,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Nikolay Drozdov,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Российский университет дружбы народов г. Москва,</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Россия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RUDN, Moscow, Russia</a:t>
            </a:r>
          </a:p>
          <a:p>
            <a:pPr marL="0" marR="0" lvl="0" indent="92075" algn="just"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92075" algn="just"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Кандидат технических наук, доцент. </a:t>
            </a:r>
          </a:p>
          <a:p>
            <a:pPr marL="0" marR="0" lvl="0" indent="92075" algn="just"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Научные направления: Повышение нефтеотдачи, утилизация попутного нефтяного газа, насосно-эжекторные системы, фильтрационные эксперименты по вытеснению нефти из моделей пласта, цифровой керн, моделирование разработки месторождений, управления разработкой</a:t>
            </a:r>
          </a:p>
          <a:p>
            <a:pPr marL="0" marR="0" lvl="0" indent="92075" algn="just" defTabSz="9144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92075"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Ph.D</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Associate Professor. Scientific areas: Enhanced oil recovery, utilization of associated petroleum gas, pump-ejector systems, filtration experiments to displace oil from reservoir models, digital core, field development modeling, development management</a:t>
            </a:r>
            <a:endPar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Рисунок 2" descr="Изображение выглядит как человек, мужчина, внутренний, одежда&#10;&#10;Автоматически созданное описание">
            <a:extLst>
              <a:ext uri="{FF2B5EF4-FFF2-40B4-BE49-F238E27FC236}">
                <a16:creationId xmlns:a16="http://schemas.microsoft.com/office/drawing/2014/main" id="{BD0DDB83-F25F-0572-4003-ADF8217EB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375" y="1547553"/>
            <a:ext cx="2273724" cy="2273724"/>
          </a:xfrm>
          <a:prstGeom prst="rect">
            <a:avLst/>
          </a:prstGeom>
        </p:spPr>
      </p:pic>
    </p:spTree>
    <p:extLst>
      <p:ext uri="{BB962C8B-B14F-4D97-AF65-F5344CB8AC3E}">
        <p14:creationId xmlns:p14="http://schemas.microsoft.com/office/powerpoint/2010/main" val="425048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8175" y="-635"/>
            <a:ext cx="9014460" cy="1418590"/>
          </a:xfrm>
        </p:spPr>
        <p:txBody>
          <a:bodyPr/>
          <a:lstStyle/>
          <a:p>
            <a:r>
              <a:rPr lang="ru-RU" sz="3200" b="1" dirty="0">
                <a:solidFill>
                  <a:srgbClr val="00A94F"/>
                </a:solidFill>
              </a:rPr>
              <a:t>Кернодержатель с насыпной моделью пласта</a:t>
            </a:r>
          </a:p>
        </p:txBody>
      </p:sp>
      <p:pic>
        <p:nvPicPr>
          <p:cNvPr id="5" name="Рисунок 4" descr="Изображение выглядит как внутренний, магазин, загроможденный&#10;&#10;Автоматически созданное описание"/>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541" y="1417638"/>
            <a:ext cx="6667815" cy="5000862"/>
          </a:xfrm>
          <a:prstGeom prst="rect">
            <a:avLst/>
          </a:prstGeom>
        </p:spPr>
      </p:pic>
      <p:pic>
        <p:nvPicPr>
          <p:cNvPr id="3" name="Picture 2" descr="dc79769eff"/>
          <p:cNvPicPr>
            <a:picLocks noChangeAspect="1"/>
          </p:cNvPicPr>
          <p:nvPr/>
        </p:nvPicPr>
        <p:blipFill>
          <a:blip r:embed="rId4"/>
          <a:stretch>
            <a:fillRect/>
          </a:stretch>
        </p:blipFill>
        <p:spPr>
          <a:xfrm>
            <a:off x="131445" y="152400"/>
            <a:ext cx="2795905" cy="831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8710" y="0"/>
            <a:ext cx="8543925" cy="1049655"/>
          </a:xfrm>
        </p:spPr>
        <p:txBody>
          <a:bodyPr/>
          <a:lstStyle/>
          <a:p>
            <a:pPr algn="l"/>
            <a:r>
              <a:rPr lang="ru-RU" sz="3200" b="1" dirty="0">
                <a:solidFill>
                  <a:srgbClr val="00A94F"/>
                </a:solidFill>
                <a:latin typeface="Calibri" panose="020F0502020204030204" pitchFamily="34" charset="0"/>
                <a:cs typeface="Calibri" panose="020F0502020204030204" pitchFamily="34" charset="0"/>
              </a:rPr>
              <a:t>Характеристики модели пласта</a:t>
            </a:r>
          </a:p>
        </p:txBody>
      </p:sp>
      <p:sp>
        <p:nvSpPr>
          <p:cNvPr id="6" name="Текст 5"/>
          <p:cNvSpPr>
            <a:spLocks noGrp="1"/>
          </p:cNvSpPr>
          <p:nvPr>
            <p:ph type="body" sz="half" idx="2"/>
          </p:nvPr>
        </p:nvSpPr>
        <p:spPr>
          <a:xfrm>
            <a:off x="559753" y="1388139"/>
            <a:ext cx="5616996" cy="3811588"/>
          </a:xfrm>
        </p:spPr>
        <p:txBody>
          <a:bodyPr>
            <a:normAutofit/>
          </a:bodyPr>
          <a:lstStyle/>
          <a:p>
            <a:pPr>
              <a:buFontTx/>
            </a:pPr>
            <a:r>
              <a:rPr lang="ru-RU" sz="1200" dirty="0">
                <a:latin typeface="Arial" panose="020B0604020202020204" pitchFamily="34" charset="0"/>
                <a:cs typeface="Arial" panose="020B0604020202020204" pitchFamily="34" charset="0"/>
              </a:rPr>
              <a:t>Моделировались геологические условия залегания продуктивного пласта на месторождении </a:t>
            </a:r>
            <a:r>
              <a:rPr lang="ru-RU" sz="1200" dirty="0" err="1">
                <a:latin typeface="Arial" panose="020B0604020202020204" pitchFamily="34" charset="0"/>
                <a:cs typeface="Arial" panose="020B0604020202020204" pitchFamily="34" charset="0"/>
              </a:rPr>
              <a:t>Кульжан</a:t>
            </a:r>
            <a:endParaRPr lang="ru-RU" sz="1200" dirty="0">
              <a:latin typeface="Arial" panose="020B0604020202020204" pitchFamily="34" charset="0"/>
              <a:cs typeface="Arial" panose="020B0604020202020204" pitchFamily="34" charset="0"/>
            </a:endParaRPr>
          </a:p>
          <a:p>
            <a:pPr>
              <a:buFontTx/>
            </a:pPr>
            <a:r>
              <a:rPr lang="ru-RU" sz="1200" dirty="0">
                <a:latin typeface="Arial" panose="020B0604020202020204" pitchFamily="34" charset="0"/>
                <a:cs typeface="Arial" panose="020B0604020202020204" pitchFamily="34" charset="0"/>
              </a:rPr>
              <a:t>За основу были взяты данные из технологической схемы разработки, раздел по исследованию кернов</a:t>
            </a:r>
          </a:p>
          <a:p>
            <a:pPr marL="38100" marR="0" lvl="0" indent="0" algn="l" defTabSz="914400" rtl="0" eaLnBrk="1" fontAlgn="auto" latinLnBrk="0" hangingPunct="1">
              <a:lnSpc>
                <a:spcPct val="100000"/>
              </a:lnSpc>
              <a:spcBef>
                <a:spcPts val="110"/>
              </a:spcBef>
              <a:spcAft>
                <a:spcPts val="0"/>
              </a:spcAft>
              <a:buClrTx/>
              <a:buSzTx/>
              <a:buFontTx/>
              <a:buNone/>
              <a:defRPr/>
            </a:pPr>
            <a:r>
              <a:rPr lang="ru-RU" sz="1200" dirty="0">
                <a:latin typeface="Arial" panose="020B0604020202020204" pitchFamily="34" charset="0"/>
                <a:cs typeface="Arial" panose="020B0604020202020204" pitchFamily="34" charset="0"/>
              </a:rPr>
              <a:t>Размеры модели определялись по формуле</a:t>
            </a:r>
            <a:endParaRPr lang="en-US" sz="1200" dirty="0">
              <a:latin typeface="Arial" panose="020B0604020202020204" pitchFamily="34" charset="0"/>
              <a:cs typeface="Arial" panose="020B0604020202020204" pitchFamily="34" charset="0"/>
            </a:endParaRPr>
          </a:p>
          <a:p>
            <a:pPr marL="38100" marR="0" lvl="0" indent="0" algn="l" defTabSz="914400" rtl="0" eaLnBrk="1" fontAlgn="auto" latinLnBrk="0" hangingPunct="1">
              <a:lnSpc>
                <a:spcPct val="100000"/>
              </a:lnSpc>
              <a:spcBef>
                <a:spcPts val="110"/>
              </a:spcBef>
              <a:spcAft>
                <a:spcPts val="0"/>
              </a:spcAft>
              <a:buClrTx/>
              <a:buSzTx/>
              <a:buFontTx/>
              <a:buNone/>
              <a:defRPr/>
            </a:pPr>
            <a:r>
              <a:rPr lang="ru-RU" sz="1200" dirty="0">
                <a:latin typeface="Arial" panose="020B0604020202020204" pitchFamily="34" charset="0"/>
                <a:cs typeface="Arial" panose="020B0604020202020204" pitchFamily="34" charset="0"/>
              </a:rPr>
              <a:t> </a:t>
            </a:r>
            <a:r>
              <a:rPr kumimoji="0" lang="en-US" sz="2325" b="0" i="1" u="none" strike="noStrike" kern="1200" cap="none" spc="75" normalizeH="0" baseline="16000" noProof="0" dirty="0">
                <a:ln>
                  <a:noFill/>
                </a:ln>
                <a:solidFill>
                  <a:prstClr val="black"/>
                </a:solidFill>
                <a:effectLst/>
                <a:uLnTx/>
                <a:uFillTx/>
                <a:latin typeface="Arial" panose="020B0604020202020204" pitchFamily="34" charset="0"/>
                <a:ea typeface="+mn-ea"/>
                <a:cs typeface="Arial" panose="020B0604020202020204" pitchFamily="34" charset="0"/>
              </a:rPr>
              <a:t>L</a:t>
            </a:r>
            <a:r>
              <a:rPr kumimoji="0" lang="en-US" sz="900" b="0" i="0" u="none" strike="noStrike" kern="1200" cap="none" spc="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ru-RU"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ru-RU" sz="1200" dirty="0">
                <a:effectLst/>
                <a:latin typeface="Arial" panose="020B0604020202020204" pitchFamily="34" charset="0"/>
                <a:ea typeface="Calibri" panose="020F0502020204030204" pitchFamily="34" charset="0"/>
                <a:cs typeface="Arial" panose="020B0604020202020204" pitchFamily="34" charset="0"/>
              </a:rPr>
              <a:t>в данных экспериментах длина модели составила 233мм, диаметр – 42мм, </a:t>
            </a:r>
            <a:r>
              <a:rPr lang="en-US" sz="1200" dirty="0">
                <a:effectLst/>
                <a:latin typeface="Arial" panose="020B0604020202020204" pitchFamily="34" charset="0"/>
                <a:ea typeface="Calibri" panose="020F0502020204030204" pitchFamily="34" charset="0"/>
                <a:cs typeface="Arial" panose="020B0604020202020204" pitchFamily="34" charset="0"/>
              </a:rPr>
              <a:t>L</a:t>
            </a:r>
            <a:r>
              <a:rPr lang="ru-RU" sz="1200" dirty="0">
                <a:effectLst/>
                <a:latin typeface="Arial" panose="020B0604020202020204" pitchFamily="34" charset="0"/>
                <a:ea typeface="Calibri" panose="020F0502020204030204" pitchFamily="34" charset="0"/>
                <a:cs typeface="Arial" panose="020B0604020202020204" pitchFamily="34" charset="0"/>
              </a:rPr>
              <a:t>эксп</a:t>
            </a:r>
            <a:r>
              <a:rPr lang="en-US" sz="1200" dirty="0">
                <a:effectLst/>
                <a:latin typeface="Arial" panose="020B0604020202020204" pitchFamily="34" charset="0"/>
                <a:ea typeface="Calibri" panose="020F0502020204030204" pitchFamily="34" charset="0"/>
                <a:cs typeface="Arial" panose="020B0604020202020204" pitchFamily="34" charset="0"/>
              </a:rPr>
              <a:t>&gt;</a:t>
            </a: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Lmin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в два раза</a:t>
            </a:r>
          </a:p>
          <a:p>
            <a:pPr>
              <a:buFontTx/>
            </a:pPr>
            <a:r>
              <a:rPr lang="ru-RU" sz="1200" dirty="0">
                <a:effectLst/>
                <a:latin typeface="Arial" panose="020B0604020202020204" pitchFamily="34" charset="0"/>
                <a:ea typeface="Calibri" panose="020F0502020204030204" pitchFamily="34" charset="0"/>
                <a:cs typeface="Arial" panose="020B0604020202020204" pitchFamily="34" charset="0"/>
              </a:rPr>
              <a:t>Линейную скорость продвижения фронта вытеснения по модели пористой среды рассчитывать по формуле, учитывающей неполное вытеснение нефти в объёме пор за вычетом связанной воды</a:t>
            </a:r>
            <a:r>
              <a:rPr lang="ru-RU" sz="1200" dirty="0">
                <a:latin typeface="Arial" panose="020B0604020202020204" pitchFamily="34" charset="0"/>
                <a:ea typeface="Calibri" panose="020F0502020204030204" pitchFamily="34" charset="0"/>
                <a:cs typeface="Arial" panose="020B0604020202020204" pitchFamily="34" charset="0"/>
              </a:rPr>
              <a:t>, где</a:t>
            </a:r>
            <a:r>
              <a:rPr lang="ru-RU" sz="1200"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Tx/>
              <a:buChar char="-"/>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object 15"/>
          <p:cNvSpPr txBox="1"/>
          <p:nvPr/>
        </p:nvSpPr>
        <p:spPr>
          <a:xfrm>
            <a:off x="1072424" y="2346312"/>
            <a:ext cx="778510" cy="264160"/>
          </a:xfrm>
          <a:prstGeom prst="rect">
            <a:avLst/>
          </a:prstGeom>
        </p:spPr>
        <p:txBody>
          <a:bodyPr vert="horz" wrap="square" lIns="0" tIns="1397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10"/>
              </a:spcBef>
            </a:pPr>
            <a:r>
              <a:rPr sz="1550" spc="35" dirty="0">
                <a:latin typeface="Symbol" panose="05050102010706020507"/>
                <a:cs typeface="Symbol" panose="05050102010706020507"/>
              </a:rPr>
              <a:t></a:t>
            </a:r>
            <a:r>
              <a:rPr sz="1550" spc="-35" dirty="0">
                <a:latin typeface="Times New Roman" panose="02020603050405020304"/>
                <a:cs typeface="Times New Roman" panose="02020603050405020304"/>
              </a:rPr>
              <a:t> </a:t>
            </a:r>
            <a:r>
              <a:rPr sz="1550" spc="35" dirty="0">
                <a:latin typeface="Times New Roman" panose="02020603050405020304"/>
                <a:cs typeface="Times New Roman" panose="02020603050405020304"/>
              </a:rPr>
              <a:t>1000</a:t>
            </a:r>
            <a:r>
              <a:rPr sz="1550" spc="150" dirty="0">
                <a:latin typeface="Times New Roman" panose="02020603050405020304"/>
                <a:cs typeface="Times New Roman" panose="02020603050405020304"/>
              </a:rPr>
              <a:t> </a:t>
            </a:r>
            <a:r>
              <a:rPr sz="1550" spc="35" dirty="0">
                <a:latin typeface="Times New Roman" panose="02020603050405020304"/>
                <a:cs typeface="Times New Roman" panose="02020603050405020304"/>
              </a:rPr>
              <a:t>*</a:t>
            </a:r>
            <a:endParaRPr sz="1550" dirty="0">
              <a:latin typeface="Times New Roman" panose="02020603050405020304"/>
              <a:cs typeface="Times New Roman" panose="02020603050405020304"/>
            </a:endParaRPr>
          </a:p>
        </p:txBody>
      </p:sp>
      <p:grpSp>
        <p:nvGrpSpPr>
          <p:cNvPr id="8" name="object 9"/>
          <p:cNvGrpSpPr/>
          <p:nvPr/>
        </p:nvGrpSpPr>
        <p:grpSpPr>
          <a:xfrm>
            <a:off x="1807391" y="2418144"/>
            <a:ext cx="622762" cy="223520"/>
            <a:chOff x="2059965" y="2357231"/>
            <a:chExt cx="622762" cy="223520"/>
          </a:xfrm>
        </p:grpSpPr>
        <p:sp>
          <p:nvSpPr>
            <p:cNvPr id="9" name="object 10"/>
            <p:cNvSpPr/>
            <p:nvPr/>
          </p:nvSpPr>
          <p:spPr>
            <a:xfrm>
              <a:off x="2059965" y="2501185"/>
              <a:ext cx="29209" cy="16510"/>
            </a:xfrm>
            <a:custGeom>
              <a:avLst/>
              <a:gdLst/>
              <a:ahLst/>
              <a:cxnLst/>
              <a:rect l="l" t="t" r="r" b="b"/>
              <a:pathLst>
                <a:path w="29210" h="16510">
                  <a:moveTo>
                    <a:pt x="0" y="16164"/>
                  </a:moveTo>
                  <a:lnTo>
                    <a:pt x="29163" y="0"/>
                  </a:lnTo>
                </a:path>
              </a:pathLst>
            </a:custGeom>
            <a:ln w="9147">
              <a:solidFill>
                <a:srgbClr val="000000"/>
              </a:solidFill>
            </a:ln>
          </p:spPr>
          <p:txBody>
            <a:bodyPr wrap="square" lIns="0" tIns="0" rIns="0" bIns="0" rtlCol="0"/>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object 11"/>
            <p:cNvSpPr/>
            <p:nvPr/>
          </p:nvSpPr>
          <p:spPr>
            <a:xfrm>
              <a:off x="2089129" y="2505730"/>
              <a:ext cx="42545" cy="74930"/>
            </a:xfrm>
            <a:custGeom>
              <a:avLst/>
              <a:gdLst/>
              <a:ahLst/>
              <a:cxnLst/>
              <a:rect l="l" t="t" r="r" b="b"/>
              <a:pathLst>
                <a:path w="42544" h="74930">
                  <a:moveTo>
                    <a:pt x="0" y="0"/>
                  </a:moveTo>
                  <a:lnTo>
                    <a:pt x="42322" y="74757"/>
                  </a:lnTo>
                </a:path>
              </a:pathLst>
            </a:custGeom>
            <a:ln w="19116">
              <a:solidFill>
                <a:srgbClr val="000000"/>
              </a:solidFill>
            </a:ln>
          </p:spPr>
          <p:txBody>
            <a:bodyPr wrap="square" lIns="0" tIns="0" rIns="0" bIns="0" rtlCol="0"/>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object 12"/>
            <p:cNvSpPr/>
            <p:nvPr/>
          </p:nvSpPr>
          <p:spPr>
            <a:xfrm>
              <a:off x="2136627" y="2357231"/>
              <a:ext cx="546100" cy="223520"/>
            </a:xfrm>
            <a:custGeom>
              <a:avLst/>
              <a:gdLst/>
              <a:ahLst/>
              <a:cxnLst/>
              <a:rect l="l" t="t" r="r" b="b"/>
              <a:pathLst>
                <a:path w="546100" h="223519">
                  <a:moveTo>
                    <a:pt x="0" y="223257"/>
                  </a:moveTo>
                  <a:lnTo>
                    <a:pt x="55977" y="0"/>
                  </a:lnTo>
                </a:path>
                <a:path w="546100" h="223519">
                  <a:moveTo>
                    <a:pt x="55977" y="0"/>
                  </a:moveTo>
                  <a:lnTo>
                    <a:pt x="545643" y="0"/>
                  </a:lnTo>
                </a:path>
              </a:pathLst>
            </a:custGeom>
            <a:ln w="9237">
              <a:solidFill>
                <a:srgbClr val="000000"/>
              </a:solidFill>
            </a:ln>
          </p:spPr>
          <p:txBody>
            <a:bodyPr wrap="square" lIns="0" tIns="0" rIns="0" bIns="0" rtlCol="0"/>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12" name="Рисунок 11"/>
          <p:cNvPicPr>
            <a:picLocks noChangeAspect="1"/>
          </p:cNvPicPr>
          <p:nvPr/>
        </p:nvPicPr>
        <p:blipFill>
          <a:blip r:embed="rId3"/>
          <a:stretch>
            <a:fillRect/>
          </a:stretch>
        </p:blipFill>
        <p:spPr>
          <a:xfrm>
            <a:off x="1879100" y="2346312"/>
            <a:ext cx="3962743" cy="774259"/>
          </a:xfrm>
          <a:prstGeom prst="rect">
            <a:avLst/>
          </a:prstGeom>
        </p:spPr>
      </p:pic>
      <p:sp>
        <p:nvSpPr>
          <p:cNvPr id="13" name="object 23"/>
          <p:cNvSpPr txBox="1"/>
          <p:nvPr/>
        </p:nvSpPr>
        <p:spPr>
          <a:xfrm>
            <a:off x="573315" y="4179590"/>
            <a:ext cx="499109" cy="241935"/>
          </a:xfrm>
          <a:prstGeom prst="rect">
            <a:avLst/>
          </a:prstGeom>
        </p:spPr>
        <p:txBody>
          <a:bodyPr vert="horz" wrap="square" lIns="0" tIns="14604"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15"/>
              </a:spcBef>
              <a:tabLst>
                <a:tab pos="384810" algn="l"/>
              </a:tabLst>
            </a:pPr>
            <a:r>
              <a:rPr sz="1400" i="1" spc="30" dirty="0">
                <a:latin typeface="Times New Roman" panose="02020603050405020304"/>
                <a:cs typeface="Times New Roman" panose="02020603050405020304"/>
              </a:rPr>
              <a:t>V	</a:t>
            </a:r>
            <a:r>
              <a:rPr sz="1400" spc="25" dirty="0">
                <a:latin typeface="Symbol" panose="05050102010706020507"/>
                <a:cs typeface="Symbol" panose="05050102010706020507"/>
              </a:rPr>
              <a:t></a:t>
            </a:r>
            <a:endParaRPr sz="1400" dirty="0">
              <a:latin typeface="Symbol" panose="05050102010706020507"/>
              <a:cs typeface="Symbol" panose="05050102010706020507"/>
            </a:endParaRPr>
          </a:p>
        </p:txBody>
      </p:sp>
      <p:sp>
        <p:nvSpPr>
          <p:cNvPr id="14" name="object 18"/>
          <p:cNvSpPr txBox="1"/>
          <p:nvPr/>
        </p:nvSpPr>
        <p:spPr>
          <a:xfrm>
            <a:off x="1648660" y="4046838"/>
            <a:ext cx="704850" cy="241935"/>
          </a:xfrm>
          <a:prstGeom prst="rect">
            <a:avLst/>
          </a:prstGeom>
        </p:spPr>
        <p:txBody>
          <a:bodyPr vert="horz" wrap="square" lIns="0" tIns="14604"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15"/>
              </a:spcBef>
            </a:pPr>
            <a:r>
              <a:rPr sz="1400" spc="20" dirty="0">
                <a:latin typeface="Times New Roman" panose="02020603050405020304"/>
                <a:cs typeface="Times New Roman" panose="02020603050405020304"/>
              </a:rPr>
              <a:t>11</a:t>
            </a:r>
            <a:r>
              <a:rPr sz="1400" spc="25" dirty="0">
                <a:latin typeface="Times New Roman" panose="02020603050405020304"/>
                <a:cs typeface="Times New Roman" panose="02020603050405020304"/>
              </a:rPr>
              <a:t>5</a:t>
            </a:r>
            <a:r>
              <a:rPr sz="1400" spc="20" dirty="0">
                <a:latin typeface="Times New Roman" panose="02020603050405020304"/>
                <a:cs typeface="Times New Roman" panose="02020603050405020304"/>
              </a:rPr>
              <a:t>0</a:t>
            </a:r>
            <a:r>
              <a:rPr sz="1400" spc="110" dirty="0">
                <a:latin typeface="Times New Roman" panose="02020603050405020304"/>
                <a:cs typeface="Times New Roman" panose="02020603050405020304"/>
              </a:rPr>
              <a:t> </a:t>
            </a:r>
            <a:r>
              <a:rPr sz="1400" spc="20" dirty="0">
                <a:latin typeface="Times New Roman" panose="02020603050405020304"/>
                <a:cs typeface="Times New Roman" panose="02020603050405020304"/>
              </a:rPr>
              <a:t>*</a:t>
            </a:r>
            <a:r>
              <a:rPr sz="1400" spc="-145" dirty="0">
                <a:latin typeface="Times New Roman" panose="02020603050405020304"/>
                <a:cs typeface="Times New Roman" panose="02020603050405020304"/>
              </a:rPr>
              <a:t> </a:t>
            </a:r>
            <a:r>
              <a:rPr sz="1400" i="1" spc="35" dirty="0">
                <a:latin typeface="Times New Roman" panose="02020603050405020304"/>
                <a:cs typeface="Times New Roman" panose="02020603050405020304"/>
              </a:rPr>
              <a:t>Q</a:t>
            </a:r>
            <a:endParaRPr sz="1400" dirty="0">
              <a:latin typeface="Times New Roman" panose="02020603050405020304"/>
              <a:cs typeface="Times New Roman" panose="02020603050405020304"/>
            </a:endParaRPr>
          </a:p>
        </p:txBody>
      </p:sp>
      <p:pic>
        <p:nvPicPr>
          <p:cNvPr id="17" name="Рисунок 16"/>
          <p:cNvPicPr>
            <a:picLocks noChangeAspect="1"/>
          </p:cNvPicPr>
          <p:nvPr/>
        </p:nvPicPr>
        <p:blipFill>
          <a:blip r:embed="rId4"/>
          <a:stretch>
            <a:fillRect/>
          </a:stretch>
        </p:blipFill>
        <p:spPr>
          <a:xfrm>
            <a:off x="935736" y="4299075"/>
            <a:ext cx="2432515" cy="402371"/>
          </a:xfrm>
          <a:prstGeom prst="rect">
            <a:avLst/>
          </a:prstGeom>
        </p:spPr>
      </p:pic>
      <p:cxnSp>
        <p:nvCxnSpPr>
          <p:cNvPr id="19" name="Прямая соединительная линия 18"/>
          <p:cNvCxnSpPr/>
          <p:nvPr/>
        </p:nvCxnSpPr>
        <p:spPr>
          <a:xfrm>
            <a:off x="1161004" y="4299075"/>
            <a:ext cx="2067271" cy="0"/>
          </a:xfrm>
          <a:prstGeom prst="line">
            <a:avLst/>
          </a:prstGeom>
        </p:spPr>
        <p:style>
          <a:lnRef idx="1">
            <a:schemeClr val="dk1"/>
          </a:lnRef>
          <a:fillRef idx="0">
            <a:schemeClr val="dk1"/>
          </a:fillRef>
          <a:effectRef idx="0">
            <a:schemeClr val="dk1"/>
          </a:effectRef>
          <a:fontRef idx="minor">
            <a:schemeClr val="tx1"/>
          </a:fontRef>
        </p:style>
      </p:cxnSp>
      <p:sp>
        <p:nvSpPr>
          <p:cNvPr id="22" name="object 24"/>
          <p:cNvSpPr txBox="1"/>
          <p:nvPr/>
        </p:nvSpPr>
        <p:spPr>
          <a:xfrm>
            <a:off x="695541" y="4694027"/>
            <a:ext cx="4753420" cy="1816735"/>
          </a:xfrm>
          <a:prstGeom prst="rect">
            <a:avLst/>
          </a:prstGeom>
        </p:spPr>
        <p:txBody>
          <a:bodyPr vert="horz" wrap="square" lIns="0" tIns="16510" rIns="0" bIns="0" rtlCol="0">
            <a:spAutoFit/>
          </a:bodyPr>
          <a:lstStyle/>
          <a:p>
            <a:pPr marL="266065">
              <a:lnSpc>
                <a:spcPts val="1710"/>
              </a:lnSpc>
              <a:spcBef>
                <a:spcPts val="130"/>
              </a:spcBef>
            </a:pPr>
            <a:r>
              <a:rPr sz="1450" spc="-35" dirty="0">
                <a:solidFill>
                  <a:prstClr val="black"/>
                </a:solidFill>
                <a:latin typeface="Arial" panose="020B0604020202020204" pitchFamily="34" charset="0"/>
                <a:cs typeface="Arial" panose="020B0604020202020204" pitchFamily="34" charset="0"/>
              </a:rPr>
              <a:t>Q</a:t>
            </a:r>
            <a:r>
              <a:rPr sz="1450" spc="-90" dirty="0">
                <a:solidFill>
                  <a:prstClr val="black"/>
                </a:solidFill>
                <a:latin typeface="Arial" panose="020B0604020202020204" pitchFamily="34" charset="0"/>
                <a:cs typeface="Arial" panose="020B0604020202020204" pitchFamily="34" charset="0"/>
              </a:rPr>
              <a:t> </a:t>
            </a:r>
            <a:r>
              <a:rPr sz="1200" dirty="0">
                <a:solidFill>
                  <a:prstClr val="black"/>
                </a:solidFill>
                <a:latin typeface="Arial" panose="020B0604020202020204" pitchFamily="34" charset="0"/>
                <a:cs typeface="Arial" panose="020B0604020202020204" pitchFamily="34" charset="0"/>
              </a:rPr>
              <a:t>–</a:t>
            </a:r>
            <a:r>
              <a:rPr sz="1200" spc="-1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расход</a:t>
            </a:r>
            <a:r>
              <a:rPr sz="1200" spc="1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закачиваемой</a:t>
            </a:r>
            <a:r>
              <a:rPr sz="1200" spc="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воды</a:t>
            </a:r>
            <a:r>
              <a:rPr sz="1200" spc="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или</a:t>
            </a:r>
            <a:r>
              <a:rPr sz="120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иного</a:t>
            </a:r>
            <a:r>
              <a:rPr sz="1200" spc="1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вытесняющего</a:t>
            </a:r>
            <a:r>
              <a:rPr sz="1200" spc="1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агента,</a:t>
            </a:r>
            <a:r>
              <a:rPr sz="1200" spc="1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см</a:t>
            </a:r>
            <a:r>
              <a:rPr sz="1200" spc="-7" baseline="24000" dirty="0">
                <a:solidFill>
                  <a:prstClr val="black"/>
                </a:solidFill>
                <a:latin typeface="Arial" panose="020B0604020202020204" pitchFamily="34" charset="0"/>
                <a:cs typeface="Arial" panose="020B0604020202020204" pitchFamily="34" charset="0"/>
              </a:rPr>
              <a:t>3</a:t>
            </a:r>
            <a:r>
              <a:rPr sz="1200" spc="-5" dirty="0">
                <a:solidFill>
                  <a:prstClr val="black"/>
                </a:solidFill>
                <a:latin typeface="Arial" panose="020B0604020202020204" pitchFamily="34" charset="0"/>
                <a:cs typeface="Arial" panose="020B0604020202020204" pitchFamily="34" charset="0"/>
              </a:rPr>
              <a:t>/с;</a:t>
            </a:r>
            <a:endParaRPr sz="1200" dirty="0">
              <a:solidFill>
                <a:prstClr val="black"/>
              </a:solidFill>
              <a:latin typeface="Arial" panose="020B0604020202020204" pitchFamily="34" charset="0"/>
              <a:cs typeface="Arial" panose="020B0604020202020204" pitchFamily="34" charset="0"/>
            </a:endParaRPr>
          </a:p>
          <a:p>
            <a:pPr marL="38100">
              <a:lnSpc>
                <a:spcPts val="1680"/>
              </a:lnSpc>
              <a:tabLst>
                <a:tab pos="266065" algn="l"/>
              </a:tabLst>
            </a:pPr>
            <a:r>
              <a:rPr sz="1200" dirty="0">
                <a:solidFill>
                  <a:prstClr val="black"/>
                </a:solidFill>
                <a:latin typeface="Arial" panose="020B0604020202020204" pitchFamily="34" charset="0"/>
                <a:cs typeface="Arial" panose="020B0604020202020204" pitchFamily="34" charset="0"/>
              </a:rPr>
              <a:t>	</a:t>
            </a:r>
            <a:r>
              <a:rPr sz="1450" spc="-25" dirty="0">
                <a:solidFill>
                  <a:prstClr val="black"/>
                </a:solidFill>
                <a:latin typeface="Arial" panose="020B0604020202020204" pitchFamily="34" charset="0"/>
                <a:cs typeface="Arial" panose="020B0604020202020204" pitchFamily="34" charset="0"/>
              </a:rPr>
              <a:t>F</a:t>
            </a:r>
            <a:r>
              <a:rPr sz="1450" spc="-95" dirty="0">
                <a:solidFill>
                  <a:prstClr val="black"/>
                </a:solidFill>
                <a:latin typeface="Arial" panose="020B0604020202020204" pitchFamily="34" charset="0"/>
                <a:cs typeface="Arial" panose="020B0604020202020204" pitchFamily="34" charset="0"/>
              </a:rPr>
              <a:t> </a:t>
            </a:r>
            <a:r>
              <a:rPr sz="1200" dirty="0">
                <a:solidFill>
                  <a:prstClr val="black"/>
                </a:solidFill>
                <a:latin typeface="Arial" panose="020B0604020202020204" pitchFamily="34" charset="0"/>
                <a:cs typeface="Arial" panose="020B0604020202020204" pitchFamily="34" charset="0"/>
              </a:rPr>
              <a:t>–</a:t>
            </a:r>
            <a:r>
              <a:rPr sz="1200" spc="-1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п</a:t>
            </a:r>
            <a:r>
              <a:rPr sz="1200" dirty="0">
                <a:solidFill>
                  <a:prstClr val="black"/>
                </a:solidFill>
                <a:latin typeface="Arial" panose="020B0604020202020204" pitchFamily="34" charset="0"/>
                <a:cs typeface="Arial" panose="020B0604020202020204" pitchFamily="34" charset="0"/>
              </a:rPr>
              <a:t>ло</a:t>
            </a:r>
            <a:r>
              <a:rPr sz="1200" spc="-5" dirty="0">
                <a:solidFill>
                  <a:prstClr val="black"/>
                </a:solidFill>
                <a:latin typeface="Arial" panose="020B0604020202020204" pitchFamily="34" charset="0"/>
                <a:cs typeface="Arial" panose="020B0604020202020204" pitchFamily="34" charset="0"/>
              </a:rPr>
              <a:t>щ</a:t>
            </a:r>
            <a:r>
              <a:rPr sz="1200" spc="-10" dirty="0">
                <a:solidFill>
                  <a:prstClr val="black"/>
                </a:solidFill>
                <a:latin typeface="Arial" panose="020B0604020202020204" pitchFamily="34" charset="0"/>
                <a:cs typeface="Arial" panose="020B0604020202020204" pitchFamily="34" charset="0"/>
              </a:rPr>
              <a:t>а</a:t>
            </a:r>
            <a:r>
              <a:rPr sz="1200" spc="-5" dirty="0">
                <a:solidFill>
                  <a:prstClr val="black"/>
                </a:solidFill>
                <a:latin typeface="Arial" panose="020B0604020202020204" pitchFamily="34" charset="0"/>
                <a:cs typeface="Arial" panose="020B0604020202020204" pitchFamily="34" charset="0"/>
              </a:rPr>
              <a:t>д</a:t>
            </a:r>
            <a:r>
              <a:rPr sz="1200" dirty="0">
                <a:solidFill>
                  <a:prstClr val="black"/>
                </a:solidFill>
                <a:latin typeface="Arial" panose="020B0604020202020204" pitchFamily="34" charset="0"/>
                <a:cs typeface="Arial" panose="020B0604020202020204" pitchFamily="34" charset="0"/>
              </a:rPr>
              <a:t>ь</a:t>
            </a:r>
            <a:r>
              <a:rPr sz="1200" spc="-5" dirty="0">
                <a:solidFill>
                  <a:prstClr val="black"/>
                </a:solidFill>
                <a:latin typeface="Arial" panose="020B0604020202020204" pitchFamily="34" charset="0"/>
                <a:cs typeface="Arial" panose="020B0604020202020204" pitchFamily="34" charset="0"/>
              </a:rPr>
              <a:t> п</a:t>
            </a:r>
            <a:r>
              <a:rPr sz="1200" dirty="0">
                <a:solidFill>
                  <a:prstClr val="black"/>
                </a:solidFill>
                <a:latin typeface="Arial" panose="020B0604020202020204" pitchFamily="34" charset="0"/>
                <a:cs typeface="Arial" panose="020B0604020202020204" pitchFamily="34" charset="0"/>
              </a:rPr>
              <a:t>о</a:t>
            </a:r>
            <a:r>
              <a:rPr sz="1200" spc="-10" dirty="0">
                <a:solidFill>
                  <a:prstClr val="black"/>
                </a:solidFill>
                <a:latin typeface="Arial" panose="020B0604020202020204" pitchFamily="34" charset="0"/>
                <a:cs typeface="Arial" panose="020B0604020202020204" pitchFamily="34" charset="0"/>
              </a:rPr>
              <a:t>п</a:t>
            </a:r>
            <a:r>
              <a:rPr sz="1200" dirty="0">
                <a:solidFill>
                  <a:prstClr val="black"/>
                </a:solidFill>
                <a:latin typeface="Arial" panose="020B0604020202020204" pitchFamily="34" charset="0"/>
                <a:cs typeface="Arial" panose="020B0604020202020204" pitchFamily="34" charset="0"/>
              </a:rPr>
              <a:t>ереч</a:t>
            </a:r>
            <a:r>
              <a:rPr sz="1200" spc="-10" dirty="0">
                <a:solidFill>
                  <a:prstClr val="black"/>
                </a:solidFill>
                <a:latin typeface="Arial" panose="020B0604020202020204" pitchFamily="34" charset="0"/>
                <a:cs typeface="Arial" panose="020B0604020202020204" pitchFamily="34" charset="0"/>
              </a:rPr>
              <a:t>н</a:t>
            </a:r>
            <a:r>
              <a:rPr sz="1200" dirty="0">
                <a:solidFill>
                  <a:prstClr val="black"/>
                </a:solidFill>
                <a:latin typeface="Arial" panose="020B0604020202020204" pitchFamily="34" charset="0"/>
                <a:cs typeface="Arial" panose="020B0604020202020204" pitchFamily="34" charset="0"/>
              </a:rPr>
              <a:t>ого</a:t>
            </a:r>
            <a:r>
              <a:rPr sz="1200" spc="1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с</a:t>
            </a:r>
            <a:r>
              <a:rPr sz="1200" dirty="0">
                <a:solidFill>
                  <a:prstClr val="black"/>
                </a:solidFill>
                <a:latin typeface="Arial" panose="020B0604020202020204" pitchFamily="34" charset="0"/>
                <a:cs typeface="Arial" panose="020B0604020202020204" pitchFamily="34" charset="0"/>
              </a:rPr>
              <a:t>ечен</a:t>
            </a:r>
            <a:r>
              <a:rPr sz="1200" spc="-10" dirty="0">
                <a:solidFill>
                  <a:prstClr val="black"/>
                </a:solidFill>
                <a:latin typeface="Arial" panose="020B0604020202020204" pitchFamily="34" charset="0"/>
                <a:cs typeface="Arial" panose="020B0604020202020204" pitchFamily="34" charset="0"/>
              </a:rPr>
              <a:t>и</a:t>
            </a:r>
            <a:r>
              <a:rPr sz="1200" dirty="0">
                <a:solidFill>
                  <a:prstClr val="black"/>
                </a:solidFill>
                <a:latin typeface="Arial" panose="020B0604020202020204" pitchFamily="34" charset="0"/>
                <a:cs typeface="Arial" panose="020B0604020202020204" pitchFamily="34" charset="0"/>
              </a:rPr>
              <a:t>я</a:t>
            </a:r>
            <a:r>
              <a:rPr sz="1200" spc="10" dirty="0">
                <a:solidFill>
                  <a:prstClr val="black"/>
                </a:solidFill>
                <a:latin typeface="Arial" panose="020B0604020202020204" pitchFamily="34" charset="0"/>
                <a:cs typeface="Arial" panose="020B0604020202020204" pitchFamily="34" charset="0"/>
              </a:rPr>
              <a:t> </a:t>
            </a:r>
            <a:r>
              <a:rPr sz="1200" dirty="0">
                <a:solidFill>
                  <a:prstClr val="black"/>
                </a:solidFill>
                <a:latin typeface="Arial" panose="020B0604020202020204" pitchFamily="34" charset="0"/>
                <a:cs typeface="Arial" panose="020B0604020202020204" pitchFamily="34" charset="0"/>
              </a:rPr>
              <a:t>об</a:t>
            </a:r>
            <a:r>
              <a:rPr sz="1200" spc="-10" dirty="0">
                <a:solidFill>
                  <a:prstClr val="black"/>
                </a:solidFill>
                <a:latin typeface="Arial" panose="020B0604020202020204" pitchFamily="34" charset="0"/>
                <a:cs typeface="Arial" panose="020B0604020202020204" pitchFamily="34" charset="0"/>
              </a:rPr>
              <a:t>ра</a:t>
            </a:r>
            <a:r>
              <a:rPr sz="1200" dirty="0">
                <a:solidFill>
                  <a:prstClr val="black"/>
                </a:solidFill>
                <a:latin typeface="Arial" panose="020B0604020202020204" pitchFamily="34" charset="0"/>
                <a:cs typeface="Arial" panose="020B0604020202020204" pitchFamily="34" charset="0"/>
              </a:rPr>
              <a:t>зц</a:t>
            </a:r>
            <a:r>
              <a:rPr sz="1200" spc="-10" dirty="0">
                <a:solidFill>
                  <a:prstClr val="black"/>
                </a:solidFill>
                <a:latin typeface="Arial" panose="020B0604020202020204" pitchFamily="34" charset="0"/>
                <a:cs typeface="Arial" panose="020B0604020202020204" pitchFamily="34" charset="0"/>
              </a:rPr>
              <a:t>а</a:t>
            </a:r>
            <a:r>
              <a:rPr sz="1200" dirty="0">
                <a:solidFill>
                  <a:prstClr val="black"/>
                </a:solidFill>
                <a:latin typeface="Arial" panose="020B0604020202020204" pitchFamily="34" charset="0"/>
                <a:cs typeface="Arial" panose="020B0604020202020204" pitchFamily="34" charset="0"/>
              </a:rPr>
              <a:t>,</a:t>
            </a:r>
            <a:r>
              <a:rPr sz="1200" spc="1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с</a:t>
            </a:r>
            <a:r>
              <a:rPr sz="1200" dirty="0">
                <a:solidFill>
                  <a:prstClr val="black"/>
                </a:solidFill>
                <a:latin typeface="Arial" panose="020B0604020202020204" pitchFamily="34" charset="0"/>
                <a:cs typeface="Arial" panose="020B0604020202020204" pitchFamily="34" charset="0"/>
              </a:rPr>
              <a:t>м</a:t>
            </a:r>
            <a:r>
              <a:rPr sz="1200" spc="7" baseline="24000" dirty="0">
                <a:solidFill>
                  <a:prstClr val="black"/>
                </a:solidFill>
                <a:latin typeface="Arial" panose="020B0604020202020204" pitchFamily="34" charset="0"/>
                <a:cs typeface="Arial" panose="020B0604020202020204" pitchFamily="34" charset="0"/>
              </a:rPr>
              <a:t>2</a:t>
            </a:r>
            <a:r>
              <a:rPr sz="1200" dirty="0">
                <a:solidFill>
                  <a:prstClr val="black"/>
                </a:solidFill>
                <a:latin typeface="Arial" panose="020B0604020202020204" pitchFamily="34" charset="0"/>
                <a:cs typeface="Arial" panose="020B0604020202020204" pitchFamily="34" charset="0"/>
              </a:rPr>
              <a:t>;</a:t>
            </a:r>
          </a:p>
          <a:p>
            <a:pPr marL="266065">
              <a:lnSpc>
                <a:spcPts val="1680"/>
              </a:lnSpc>
            </a:pPr>
            <a:r>
              <a:rPr sz="1450" spc="-40" dirty="0">
                <a:solidFill>
                  <a:prstClr val="black"/>
                </a:solidFill>
                <a:latin typeface="Arial" panose="020B0604020202020204" pitchFamily="34" charset="0"/>
                <a:cs typeface="Arial" panose="020B0604020202020204" pitchFamily="34" charset="0"/>
              </a:rPr>
              <a:t>m</a:t>
            </a:r>
            <a:r>
              <a:rPr sz="1450" spc="-95" dirty="0">
                <a:solidFill>
                  <a:prstClr val="black"/>
                </a:solidFill>
                <a:latin typeface="Arial" panose="020B0604020202020204" pitchFamily="34" charset="0"/>
                <a:cs typeface="Arial" panose="020B0604020202020204" pitchFamily="34" charset="0"/>
              </a:rPr>
              <a:t> </a:t>
            </a:r>
            <a:r>
              <a:rPr sz="120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п</a:t>
            </a:r>
            <a:r>
              <a:rPr sz="1200" dirty="0">
                <a:solidFill>
                  <a:prstClr val="black"/>
                </a:solidFill>
                <a:latin typeface="Arial" panose="020B0604020202020204" pitchFamily="34" charset="0"/>
                <a:cs typeface="Arial" panose="020B0604020202020204" pitchFamily="34" charset="0"/>
              </a:rPr>
              <a:t>о</a:t>
            </a:r>
            <a:r>
              <a:rPr sz="1200" spc="-10" dirty="0">
                <a:solidFill>
                  <a:prstClr val="black"/>
                </a:solidFill>
                <a:latin typeface="Arial" panose="020B0604020202020204" pitchFamily="34" charset="0"/>
                <a:cs typeface="Arial" panose="020B0604020202020204" pitchFamily="34" charset="0"/>
              </a:rPr>
              <a:t>р</a:t>
            </a:r>
            <a:r>
              <a:rPr sz="1200" spc="-5" dirty="0">
                <a:solidFill>
                  <a:prstClr val="black"/>
                </a:solidFill>
                <a:latin typeface="Arial" panose="020B0604020202020204" pitchFamily="34" charset="0"/>
                <a:cs typeface="Arial" panose="020B0604020202020204" pitchFamily="34" charset="0"/>
              </a:rPr>
              <a:t>истость</a:t>
            </a:r>
            <a:r>
              <a:rPr sz="1200" dirty="0">
                <a:solidFill>
                  <a:prstClr val="black"/>
                </a:solidFill>
                <a:latin typeface="Arial" panose="020B0604020202020204" pitchFamily="34" charset="0"/>
                <a:cs typeface="Arial" panose="020B0604020202020204" pitchFamily="34" charset="0"/>
              </a:rPr>
              <a:t>,</a:t>
            </a:r>
            <a:r>
              <a:rPr sz="1200" spc="-5" dirty="0">
                <a:solidFill>
                  <a:prstClr val="black"/>
                </a:solidFill>
                <a:latin typeface="Arial" panose="020B0604020202020204" pitchFamily="34" charset="0"/>
                <a:cs typeface="Arial" panose="020B0604020202020204" pitchFamily="34" charset="0"/>
              </a:rPr>
              <a:t> до</a:t>
            </a:r>
            <a:r>
              <a:rPr sz="1200" dirty="0">
                <a:solidFill>
                  <a:prstClr val="black"/>
                </a:solidFill>
                <a:latin typeface="Arial" panose="020B0604020202020204" pitchFamily="34" charset="0"/>
                <a:cs typeface="Arial" panose="020B0604020202020204" pitchFamily="34" charset="0"/>
              </a:rPr>
              <a:t>ли</a:t>
            </a:r>
            <a:r>
              <a:rPr sz="1200" spc="5" dirty="0">
                <a:solidFill>
                  <a:prstClr val="black"/>
                </a:solidFill>
                <a:latin typeface="Arial" panose="020B0604020202020204" pitchFamily="34" charset="0"/>
                <a:cs typeface="Arial" panose="020B0604020202020204" pitchFamily="34" charset="0"/>
              </a:rPr>
              <a:t> </a:t>
            </a:r>
            <a:r>
              <a:rPr sz="1200" dirty="0">
                <a:solidFill>
                  <a:prstClr val="black"/>
                </a:solidFill>
                <a:latin typeface="Arial" panose="020B0604020202020204" pitchFamily="34" charset="0"/>
                <a:cs typeface="Arial" panose="020B0604020202020204" pitchFamily="34" charset="0"/>
              </a:rPr>
              <a:t>е</a:t>
            </a:r>
            <a:r>
              <a:rPr sz="1200" spc="-5" dirty="0">
                <a:solidFill>
                  <a:prstClr val="black"/>
                </a:solidFill>
                <a:latin typeface="Arial" panose="020B0604020202020204" pitchFamily="34" charset="0"/>
                <a:cs typeface="Arial" panose="020B0604020202020204" pitchFamily="34" charset="0"/>
              </a:rPr>
              <a:t>дини</a:t>
            </a:r>
            <a:r>
              <a:rPr sz="1200" dirty="0">
                <a:solidFill>
                  <a:prstClr val="black"/>
                </a:solidFill>
                <a:latin typeface="Arial" panose="020B0604020202020204" pitchFamily="34" charset="0"/>
                <a:cs typeface="Arial" panose="020B0604020202020204" pitchFamily="34" charset="0"/>
              </a:rPr>
              <a:t>ц</a:t>
            </a:r>
            <a:r>
              <a:rPr sz="1200" spc="-5" dirty="0">
                <a:solidFill>
                  <a:prstClr val="black"/>
                </a:solidFill>
                <a:latin typeface="Arial" panose="020B0604020202020204" pitchFamily="34" charset="0"/>
                <a:cs typeface="Arial" panose="020B0604020202020204" pitchFamily="34" charset="0"/>
              </a:rPr>
              <a:t>ы</a:t>
            </a:r>
            <a:r>
              <a:rPr sz="1200" dirty="0">
                <a:solidFill>
                  <a:prstClr val="black"/>
                </a:solidFill>
                <a:latin typeface="Arial" panose="020B0604020202020204" pitchFamily="34" charset="0"/>
                <a:cs typeface="Arial" panose="020B0604020202020204" pitchFamily="34" charset="0"/>
              </a:rPr>
              <a:t>;</a:t>
            </a:r>
          </a:p>
          <a:p>
            <a:pPr marL="266065">
              <a:lnSpc>
                <a:spcPts val="1680"/>
              </a:lnSpc>
            </a:pPr>
            <a:r>
              <a:rPr sz="1450" spc="-10" dirty="0">
                <a:solidFill>
                  <a:prstClr val="black"/>
                </a:solidFill>
                <a:latin typeface="Arial" panose="020B0604020202020204" pitchFamily="34" charset="0"/>
                <a:cs typeface="Arial" panose="020B0604020202020204" pitchFamily="34" charset="0"/>
              </a:rPr>
              <a:t>S</a:t>
            </a:r>
            <a:r>
              <a:rPr sz="1425" spc="-15" baseline="-23000" dirty="0">
                <a:solidFill>
                  <a:prstClr val="black"/>
                </a:solidFill>
                <a:latin typeface="Arial" panose="020B0604020202020204" pitchFamily="34" charset="0"/>
                <a:cs typeface="Arial" panose="020B0604020202020204" pitchFamily="34" charset="0"/>
              </a:rPr>
              <a:t>в.св.</a:t>
            </a:r>
            <a:r>
              <a:rPr sz="1425" spc="60" baseline="-23000" dirty="0">
                <a:solidFill>
                  <a:prstClr val="black"/>
                </a:solidFill>
                <a:latin typeface="Arial" panose="020B0604020202020204" pitchFamily="34" charset="0"/>
                <a:cs typeface="Arial" panose="020B0604020202020204" pitchFamily="34" charset="0"/>
              </a:rPr>
              <a:t> </a:t>
            </a:r>
            <a:r>
              <a:rPr sz="120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насыщенность</a:t>
            </a:r>
            <a:r>
              <a:rPr sz="1200" spc="2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образца</a:t>
            </a:r>
            <a:r>
              <a:rPr sz="120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связанной</a:t>
            </a:r>
            <a:r>
              <a:rPr sz="1200" spc="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водой,</a:t>
            </a:r>
            <a:r>
              <a:rPr sz="1200" spc="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соответствующая</a:t>
            </a:r>
            <a:r>
              <a:rPr sz="1200" spc="2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пластовым</a:t>
            </a:r>
            <a:r>
              <a:rPr sz="120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условиям, доли единицы;</a:t>
            </a:r>
            <a:endParaRPr sz="1200" dirty="0">
              <a:solidFill>
                <a:prstClr val="black"/>
              </a:solidFill>
              <a:latin typeface="Arial" panose="020B0604020202020204" pitchFamily="34" charset="0"/>
              <a:cs typeface="Arial" panose="020B0604020202020204" pitchFamily="34" charset="0"/>
            </a:endParaRPr>
          </a:p>
          <a:p>
            <a:pPr marL="266065">
              <a:lnSpc>
                <a:spcPts val="1950"/>
              </a:lnSpc>
            </a:pPr>
            <a:r>
              <a:rPr sz="1650" spc="-30" dirty="0">
                <a:solidFill>
                  <a:prstClr val="black"/>
                </a:solidFill>
                <a:latin typeface="Arial" panose="020B0604020202020204" pitchFamily="34" charset="0"/>
                <a:cs typeface="Arial" panose="020B0604020202020204" pitchFamily="34" charset="0"/>
              </a:rPr>
              <a:t>β</a:t>
            </a:r>
            <a:r>
              <a:rPr sz="1050" spc="-30" baseline="-24000" dirty="0">
                <a:solidFill>
                  <a:prstClr val="black"/>
                </a:solidFill>
                <a:latin typeface="Arial" panose="020B0604020202020204" pitchFamily="34" charset="0"/>
                <a:cs typeface="Arial" panose="020B0604020202020204" pitchFamily="34" charset="0"/>
              </a:rPr>
              <a:t>выт</a:t>
            </a:r>
            <a:r>
              <a:rPr sz="1050" spc="-15" baseline="-24000" dirty="0">
                <a:solidFill>
                  <a:prstClr val="black"/>
                </a:solidFill>
                <a:latin typeface="Arial" panose="020B0604020202020204" pitchFamily="34" charset="0"/>
                <a:cs typeface="Arial" panose="020B0604020202020204" pitchFamily="34" charset="0"/>
              </a:rPr>
              <a:t>.</a:t>
            </a:r>
            <a:r>
              <a:rPr sz="1050" spc="67" baseline="-24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t>
            </a:r>
            <a:r>
              <a:rPr sz="1000" spc="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ус</a:t>
            </a:r>
            <a:r>
              <a:rPr sz="1200" spc="5" dirty="0">
                <a:solidFill>
                  <a:prstClr val="black"/>
                </a:solidFill>
                <a:latin typeface="Arial" panose="020B0604020202020204" pitchFamily="34" charset="0"/>
                <a:cs typeface="Arial" panose="020B0604020202020204" pitchFamily="34" charset="0"/>
              </a:rPr>
              <a:t>л</a:t>
            </a:r>
            <a:r>
              <a:rPr sz="1200" dirty="0">
                <a:solidFill>
                  <a:prstClr val="black"/>
                </a:solidFill>
                <a:latin typeface="Arial" panose="020B0604020202020204" pitchFamily="34" charset="0"/>
                <a:cs typeface="Arial" panose="020B0604020202020204" pitchFamily="34" charset="0"/>
              </a:rPr>
              <a:t>о</a:t>
            </a:r>
            <a:r>
              <a:rPr sz="1200" spc="-10" dirty="0">
                <a:solidFill>
                  <a:prstClr val="black"/>
                </a:solidFill>
                <a:latin typeface="Arial" panose="020B0604020202020204" pitchFamily="34" charset="0"/>
                <a:cs typeface="Arial" panose="020B0604020202020204" pitchFamily="34" charset="0"/>
              </a:rPr>
              <a:t>в</a:t>
            </a:r>
            <a:r>
              <a:rPr sz="1200" spc="-5" dirty="0">
                <a:solidFill>
                  <a:prstClr val="black"/>
                </a:solidFill>
                <a:latin typeface="Arial" panose="020B0604020202020204" pitchFamily="34" charset="0"/>
                <a:cs typeface="Arial" panose="020B0604020202020204" pitchFamily="34" charset="0"/>
              </a:rPr>
              <a:t>н</a:t>
            </a:r>
            <a:r>
              <a:rPr sz="1200" dirty="0">
                <a:solidFill>
                  <a:prstClr val="black"/>
                </a:solidFill>
                <a:latin typeface="Arial" panose="020B0604020202020204" pitchFamily="34" charset="0"/>
                <a:cs typeface="Arial" panose="020B0604020202020204" pitchFamily="34" charset="0"/>
              </a:rPr>
              <a:t>о</a:t>
            </a:r>
            <a:r>
              <a:rPr sz="1200" spc="-1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п</a:t>
            </a:r>
            <a:r>
              <a:rPr sz="1200" dirty="0">
                <a:solidFill>
                  <a:prstClr val="black"/>
                </a:solidFill>
                <a:latin typeface="Arial" panose="020B0604020202020204" pitchFamily="34" charset="0"/>
                <a:cs typeface="Arial" panose="020B0604020202020204" pitchFamily="34" charset="0"/>
              </a:rPr>
              <a:t>р</a:t>
            </a:r>
            <a:r>
              <a:rPr sz="1200" spc="-10" dirty="0">
                <a:solidFill>
                  <a:prstClr val="black"/>
                </a:solidFill>
                <a:latin typeface="Arial" panose="020B0604020202020204" pitchFamily="34" charset="0"/>
                <a:cs typeface="Arial" panose="020B0604020202020204" pitchFamily="34" charset="0"/>
              </a:rPr>
              <a:t>и</a:t>
            </a:r>
            <a:r>
              <a:rPr sz="1200" spc="-5" dirty="0">
                <a:solidFill>
                  <a:prstClr val="black"/>
                </a:solidFill>
                <a:latin typeface="Arial" panose="020B0604020202020204" pitchFamily="34" charset="0"/>
                <a:cs typeface="Arial" panose="020B0604020202020204" pitchFamily="34" charset="0"/>
              </a:rPr>
              <a:t>ни</a:t>
            </a:r>
            <a:r>
              <a:rPr sz="1200" dirty="0">
                <a:solidFill>
                  <a:prstClr val="black"/>
                </a:solidFill>
                <a:latin typeface="Arial" panose="020B0604020202020204" pitchFamily="34" charset="0"/>
                <a:cs typeface="Arial" panose="020B0604020202020204" pitchFamily="34" charset="0"/>
              </a:rPr>
              <a:t>м</a:t>
            </a:r>
            <a:r>
              <a:rPr sz="1200" spc="-5" dirty="0">
                <a:solidFill>
                  <a:prstClr val="black"/>
                </a:solidFill>
                <a:latin typeface="Arial" panose="020B0604020202020204" pitchFamily="34" charset="0"/>
                <a:cs typeface="Arial" panose="020B0604020202020204" pitchFamily="34" charset="0"/>
              </a:rPr>
              <a:t>а</a:t>
            </a:r>
            <a:r>
              <a:rPr sz="1200" dirty="0">
                <a:solidFill>
                  <a:prstClr val="black"/>
                </a:solidFill>
                <a:latin typeface="Arial" panose="020B0604020202020204" pitchFamily="34" charset="0"/>
                <a:cs typeface="Arial" panose="020B0604020202020204" pitchFamily="34" charset="0"/>
              </a:rPr>
              <a:t>ем</a:t>
            </a:r>
            <a:r>
              <a:rPr sz="1200" spc="-5" dirty="0">
                <a:solidFill>
                  <a:prstClr val="black"/>
                </a:solidFill>
                <a:latin typeface="Arial" panose="020B0604020202020204" pitchFamily="34" charset="0"/>
                <a:cs typeface="Arial" panose="020B0604020202020204" pitchFamily="34" charset="0"/>
              </a:rPr>
              <a:t>а</a:t>
            </a:r>
            <a:r>
              <a:rPr sz="1200" dirty="0">
                <a:solidFill>
                  <a:prstClr val="black"/>
                </a:solidFill>
                <a:latin typeface="Arial" panose="020B0604020202020204" pitchFamily="34" charset="0"/>
                <a:cs typeface="Arial" panose="020B0604020202020204" pitchFamily="34" charset="0"/>
              </a:rPr>
              <a:t>я</a:t>
            </a:r>
            <a:r>
              <a:rPr sz="1200" spc="10" dirty="0">
                <a:solidFill>
                  <a:prstClr val="black"/>
                </a:solidFill>
                <a:latin typeface="Arial" panose="020B0604020202020204" pitchFamily="34" charset="0"/>
                <a:cs typeface="Arial" panose="020B0604020202020204" pitchFamily="34" charset="0"/>
              </a:rPr>
              <a:t> </a:t>
            </a:r>
            <a:r>
              <a:rPr sz="1200" spc="-10" dirty="0">
                <a:solidFill>
                  <a:prstClr val="black"/>
                </a:solidFill>
                <a:latin typeface="Arial" panose="020B0604020202020204" pitchFamily="34" charset="0"/>
                <a:cs typeface="Arial" panose="020B0604020202020204" pitchFamily="34" charset="0"/>
              </a:rPr>
              <a:t>в</a:t>
            </a:r>
            <a:r>
              <a:rPr sz="1200" dirty="0">
                <a:solidFill>
                  <a:prstClr val="black"/>
                </a:solidFill>
                <a:latin typeface="Arial" panose="020B0604020202020204" pitchFamily="34" charset="0"/>
                <a:cs typeface="Arial" panose="020B0604020202020204" pitchFamily="34" charset="0"/>
              </a:rPr>
              <a:t>ел</a:t>
            </a:r>
            <a:r>
              <a:rPr sz="1200" spc="-5" dirty="0">
                <a:solidFill>
                  <a:prstClr val="black"/>
                </a:solidFill>
                <a:latin typeface="Arial" panose="020B0604020202020204" pitchFamily="34" charset="0"/>
                <a:cs typeface="Arial" panose="020B0604020202020204" pitchFamily="34" charset="0"/>
              </a:rPr>
              <a:t>и</a:t>
            </a:r>
            <a:r>
              <a:rPr sz="1200" dirty="0">
                <a:solidFill>
                  <a:prstClr val="black"/>
                </a:solidFill>
                <a:latin typeface="Arial" panose="020B0604020202020204" pitchFamily="34" charset="0"/>
                <a:cs typeface="Arial" panose="020B0604020202020204" pitchFamily="34" charset="0"/>
              </a:rPr>
              <a:t>ч</a:t>
            </a:r>
            <a:r>
              <a:rPr sz="1200" spc="-10" dirty="0">
                <a:solidFill>
                  <a:prstClr val="black"/>
                </a:solidFill>
                <a:latin typeface="Arial" panose="020B0604020202020204" pitchFamily="34" charset="0"/>
                <a:cs typeface="Arial" panose="020B0604020202020204" pitchFamily="34" charset="0"/>
              </a:rPr>
              <a:t>и</a:t>
            </a:r>
            <a:r>
              <a:rPr sz="1200" spc="-5" dirty="0">
                <a:solidFill>
                  <a:prstClr val="black"/>
                </a:solidFill>
                <a:latin typeface="Arial" panose="020B0604020202020204" pitchFamily="34" charset="0"/>
                <a:cs typeface="Arial" panose="020B0604020202020204" pitchFamily="34" charset="0"/>
              </a:rPr>
              <a:t>н</a:t>
            </a:r>
            <a:r>
              <a:rPr sz="1200" dirty="0">
                <a:solidFill>
                  <a:prstClr val="black"/>
                </a:solidFill>
                <a:latin typeface="Arial" panose="020B0604020202020204" pitchFamily="34" charset="0"/>
                <a:cs typeface="Arial" panose="020B0604020202020204" pitchFamily="34" charset="0"/>
              </a:rPr>
              <a:t>а</a:t>
            </a:r>
            <a:r>
              <a:rPr sz="1200" spc="5" dirty="0">
                <a:solidFill>
                  <a:prstClr val="black"/>
                </a:solidFill>
                <a:latin typeface="Arial" panose="020B0604020202020204" pitchFamily="34" charset="0"/>
                <a:cs typeface="Arial" panose="020B0604020202020204" pitchFamily="34" charset="0"/>
              </a:rPr>
              <a:t> </a:t>
            </a:r>
            <a:r>
              <a:rPr sz="1200" spc="-5" dirty="0" err="1">
                <a:solidFill>
                  <a:prstClr val="black"/>
                </a:solidFill>
                <a:latin typeface="Arial" panose="020B0604020202020204" pitchFamily="34" charset="0"/>
                <a:cs typeface="Arial" panose="020B0604020202020204" pitchFamily="34" charset="0"/>
              </a:rPr>
              <a:t>коэфф</a:t>
            </a:r>
            <a:r>
              <a:rPr sz="1200" spc="-10" dirty="0" err="1">
                <a:solidFill>
                  <a:prstClr val="black"/>
                </a:solidFill>
                <a:latin typeface="Arial" panose="020B0604020202020204" pitchFamily="34" charset="0"/>
                <a:cs typeface="Arial" panose="020B0604020202020204" pitchFamily="34" charset="0"/>
              </a:rPr>
              <a:t>и</a:t>
            </a:r>
            <a:r>
              <a:rPr sz="1200" dirty="0" err="1">
                <a:solidFill>
                  <a:prstClr val="black"/>
                </a:solidFill>
                <a:latin typeface="Arial" panose="020B0604020202020204" pitchFamily="34" charset="0"/>
                <a:cs typeface="Arial" panose="020B0604020202020204" pitchFamily="34" charset="0"/>
              </a:rPr>
              <a:t>ц</a:t>
            </a:r>
            <a:r>
              <a:rPr sz="1200" spc="-10" dirty="0" err="1">
                <a:solidFill>
                  <a:prstClr val="black"/>
                </a:solidFill>
                <a:latin typeface="Arial" panose="020B0604020202020204" pitchFamily="34" charset="0"/>
                <a:cs typeface="Arial" panose="020B0604020202020204" pitchFamily="34" charset="0"/>
              </a:rPr>
              <a:t>и</a:t>
            </a:r>
            <a:r>
              <a:rPr sz="1200" dirty="0" err="1">
                <a:solidFill>
                  <a:prstClr val="black"/>
                </a:solidFill>
                <a:latin typeface="Arial" panose="020B0604020202020204" pitchFamily="34" charset="0"/>
                <a:cs typeface="Arial" panose="020B0604020202020204" pitchFamily="34" charset="0"/>
              </a:rPr>
              <a:t>е</a:t>
            </a:r>
            <a:r>
              <a:rPr sz="1200" spc="-5" dirty="0" err="1">
                <a:solidFill>
                  <a:prstClr val="black"/>
                </a:solidFill>
                <a:latin typeface="Arial" panose="020B0604020202020204" pitchFamily="34" charset="0"/>
                <a:cs typeface="Arial" panose="020B0604020202020204" pitchFamily="34" charset="0"/>
              </a:rPr>
              <a:t>н</a:t>
            </a:r>
            <a:r>
              <a:rPr sz="1200" dirty="0" err="1">
                <a:solidFill>
                  <a:prstClr val="black"/>
                </a:solidFill>
                <a:latin typeface="Arial" panose="020B0604020202020204" pitchFamily="34" charset="0"/>
                <a:cs typeface="Arial" panose="020B0604020202020204" pitchFamily="34" charset="0"/>
              </a:rPr>
              <a:t>та</a:t>
            </a:r>
            <a:r>
              <a:rPr sz="1200" spc="5" dirty="0">
                <a:solidFill>
                  <a:prstClr val="black"/>
                </a:solidFill>
                <a:latin typeface="Arial" panose="020B0604020202020204" pitchFamily="34" charset="0"/>
                <a:cs typeface="Arial" panose="020B0604020202020204" pitchFamily="34" charset="0"/>
              </a:rPr>
              <a:t> </a:t>
            </a:r>
            <a:r>
              <a:rPr sz="1200" spc="-10" dirty="0" err="1">
                <a:solidFill>
                  <a:prstClr val="black"/>
                </a:solidFill>
                <a:latin typeface="Arial" panose="020B0604020202020204" pitchFamily="34" charset="0"/>
                <a:cs typeface="Arial" panose="020B0604020202020204" pitchFamily="34" charset="0"/>
              </a:rPr>
              <a:t>в</a:t>
            </a:r>
            <a:r>
              <a:rPr sz="1200" spc="-5" dirty="0" err="1">
                <a:solidFill>
                  <a:prstClr val="black"/>
                </a:solidFill>
                <a:latin typeface="Arial" panose="020B0604020202020204" pitchFamily="34" charset="0"/>
                <a:cs typeface="Arial" panose="020B0604020202020204" pitchFamily="34" charset="0"/>
              </a:rPr>
              <a:t>ы</a:t>
            </a:r>
            <a:r>
              <a:rPr sz="1200" dirty="0" err="1">
                <a:solidFill>
                  <a:prstClr val="black"/>
                </a:solidFill>
                <a:latin typeface="Arial" panose="020B0604020202020204" pitchFamily="34" charset="0"/>
                <a:cs typeface="Arial" panose="020B0604020202020204" pitchFamily="34" charset="0"/>
              </a:rPr>
              <a:t>т</a:t>
            </a:r>
            <a:r>
              <a:rPr sz="1200" spc="5" dirty="0" err="1">
                <a:solidFill>
                  <a:prstClr val="black"/>
                </a:solidFill>
                <a:latin typeface="Arial" panose="020B0604020202020204" pitchFamily="34" charset="0"/>
                <a:cs typeface="Arial" panose="020B0604020202020204" pitchFamily="34" charset="0"/>
              </a:rPr>
              <a:t>е</a:t>
            </a:r>
            <a:r>
              <a:rPr sz="1200" spc="-5" dirty="0" err="1">
                <a:solidFill>
                  <a:prstClr val="black"/>
                </a:solidFill>
                <a:latin typeface="Arial" panose="020B0604020202020204" pitchFamily="34" charset="0"/>
                <a:cs typeface="Arial" panose="020B0604020202020204" pitchFamily="34" charset="0"/>
              </a:rPr>
              <a:t>с</a:t>
            </a:r>
            <a:r>
              <a:rPr sz="1200" spc="-10" dirty="0" err="1">
                <a:solidFill>
                  <a:prstClr val="black"/>
                </a:solidFill>
                <a:latin typeface="Arial" panose="020B0604020202020204" pitchFamily="34" charset="0"/>
                <a:cs typeface="Arial" panose="020B0604020202020204" pitchFamily="34" charset="0"/>
              </a:rPr>
              <a:t>н</a:t>
            </a:r>
            <a:r>
              <a:rPr sz="1200" dirty="0" err="1">
                <a:solidFill>
                  <a:prstClr val="black"/>
                </a:solidFill>
                <a:latin typeface="Arial" panose="020B0604020202020204" pitchFamily="34" charset="0"/>
                <a:cs typeface="Arial" panose="020B0604020202020204" pitchFamily="34" charset="0"/>
              </a:rPr>
              <a:t>е</a:t>
            </a:r>
            <a:r>
              <a:rPr sz="1200" spc="-5" dirty="0" err="1">
                <a:solidFill>
                  <a:prstClr val="black"/>
                </a:solidFill>
                <a:latin typeface="Arial" panose="020B0604020202020204" pitchFamily="34" charset="0"/>
                <a:cs typeface="Arial" panose="020B0604020202020204" pitchFamily="34" charset="0"/>
              </a:rPr>
              <a:t>ни</a:t>
            </a:r>
            <a:r>
              <a:rPr sz="1200" dirty="0" err="1">
                <a:solidFill>
                  <a:prstClr val="black"/>
                </a:solidFill>
                <a:latin typeface="Arial" panose="020B0604020202020204" pitchFamily="34" charset="0"/>
                <a:cs typeface="Arial" panose="020B0604020202020204" pitchFamily="34" charset="0"/>
              </a:rPr>
              <a:t>я</a:t>
            </a:r>
            <a:endParaRPr sz="1200" dirty="0">
              <a:solidFill>
                <a:prstClr val="black"/>
              </a:solidFill>
              <a:latin typeface="Arial" panose="020B0604020202020204" pitchFamily="34" charset="0"/>
              <a:cs typeface="Arial" panose="020B0604020202020204" pitchFamily="34" charset="0"/>
            </a:endParaRPr>
          </a:p>
        </p:txBody>
      </p:sp>
      <p:sp>
        <p:nvSpPr>
          <p:cNvPr id="25" name="object 25"/>
          <p:cNvSpPr txBox="1"/>
          <p:nvPr/>
        </p:nvSpPr>
        <p:spPr>
          <a:xfrm>
            <a:off x="6790690" y="5821680"/>
            <a:ext cx="5046345" cy="750570"/>
          </a:xfrm>
          <a:prstGeom prst="rect">
            <a:avLst/>
          </a:prstGeom>
        </p:spPr>
        <p:txBody>
          <a:bodyPr vert="horz" wrap="square" lIns="0" tIns="12065" rIns="0" bIns="0" rtlCol="0">
            <a:spAutoFit/>
          </a:bodyPr>
          <a:lstStyle/>
          <a:p>
            <a:pPr marL="12700">
              <a:spcBef>
                <a:spcPts val="95"/>
              </a:spcBef>
            </a:pPr>
            <a:r>
              <a:rPr sz="1200" spc="-10" dirty="0">
                <a:solidFill>
                  <a:prstClr val="black"/>
                </a:solidFill>
                <a:latin typeface="Arial" panose="020B0604020202020204" pitchFamily="34" charset="0"/>
                <a:cs typeface="Arial" panose="020B0604020202020204" pitchFamily="34" charset="0"/>
              </a:rPr>
              <a:t>Объёмная</a:t>
            </a:r>
            <a:r>
              <a:rPr sz="1200" spc="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скорость</a:t>
            </a:r>
            <a:r>
              <a:rPr sz="1200" spc="5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подачи</a:t>
            </a:r>
            <a:r>
              <a:rPr sz="1200" spc="30" dirty="0">
                <a:solidFill>
                  <a:prstClr val="black"/>
                </a:solidFill>
                <a:latin typeface="Arial" panose="020B0604020202020204" pitchFamily="34" charset="0"/>
                <a:cs typeface="Arial" panose="020B0604020202020204" pitchFamily="34" charset="0"/>
              </a:rPr>
              <a:t> </a:t>
            </a:r>
            <a:r>
              <a:rPr sz="1200" spc="-10" dirty="0">
                <a:solidFill>
                  <a:prstClr val="black"/>
                </a:solidFill>
                <a:latin typeface="Arial" panose="020B0604020202020204" pitchFamily="34" charset="0"/>
                <a:cs typeface="Arial" panose="020B0604020202020204" pitchFamily="34" charset="0"/>
              </a:rPr>
              <a:t>вытесняющего</a:t>
            </a:r>
            <a:r>
              <a:rPr sz="1200" spc="6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агента</a:t>
            </a:r>
            <a:r>
              <a:rPr sz="120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в</a:t>
            </a:r>
            <a:r>
              <a:rPr sz="1200" spc="1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образец</a:t>
            </a:r>
            <a:r>
              <a:rPr sz="1200" spc="10" dirty="0">
                <a:solidFill>
                  <a:prstClr val="black"/>
                </a:solidFill>
                <a:latin typeface="Arial" panose="020B0604020202020204" pitchFamily="34" charset="0"/>
                <a:cs typeface="Arial" panose="020B0604020202020204" pitchFamily="34" charset="0"/>
              </a:rPr>
              <a:t> </a:t>
            </a:r>
            <a:r>
              <a:rPr sz="1200" spc="-10" dirty="0">
                <a:solidFill>
                  <a:prstClr val="black"/>
                </a:solidFill>
                <a:latin typeface="Arial" panose="020B0604020202020204" pitchFamily="34" charset="0"/>
                <a:cs typeface="Arial" panose="020B0604020202020204" pitchFamily="34" charset="0"/>
              </a:rPr>
              <a:t>должна</a:t>
            </a:r>
            <a:r>
              <a:rPr sz="1200" spc="40" dirty="0">
                <a:solidFill>
                  <a:prstClr val="black"/>
                </a:solidFill>
                <a:latin typeface="Arial" panose="020B0604020202020204" pitchFamily="34" charset="0"/>
                <a:cs typeface="Arial" panose="020B0604020202020204" pitchFamily="34" charset="0"/>
              </a:rPr>
              <a:t> </a:t>
            </a:r>
            <a:r>
              <a:rPr sz="1200" spc="-10" dirty="0">
                <a:solidFill>
                  <a:prstClr val="black"/>
                </a:solidFill>
                <a:latin typeface="Arial" panose="020B0604020202020204" pitchFamily="34" charset="0"/>
                <a:cs typeface="Arial" panose="020B0604020202020204" pitchFamily="34" charset="0"/>
              </a:rPr>
              <a:t>выбираться</a:t>
            </a:r>
            <a:r>
              <a:rPr sz="1200" spc="1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таким</a:t>
            </a:r>
            <a:r>
              <a:rPr sz="1200" spc="2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образом,</a:t>
            </a:r>
            <a:r>
              <a:rPr sz="1200" spc="45" dirty="0">
                <a:solidFill>
                  <a:prstClr val="black"/>
                </a:solidFill>
                <a:latin typeface="Arial" panose="020B0604020202020204" pitchFamily="34" charset="0"/>
                <a:cs typeface="Arial" panose="020B0604020202020204" pitchFamily="34" charset="0"/>
              </a:rPr>
              <a:t> </a:t>
            </a:r>
            <a:r>
              <a:rPr sz="1200" spc="-5" dirty="0" err="1">
                <a:solidFill>
                  <a:prstClr val="black"/>
                </a:solidFill>
                <a:latin typeface="Arial" panose="020B0604020202020204" pitchFamily="34" charset="0"/>
                <a:cs typeface="Arial" panose="020B0604020202020204" pitchFamily="34" charset="0"/>
              </a:rPr>
              <a:t>чтобы</a:t>
            </a:r>
            <a:r>
              <a:rPr sz="1200" spc="30" dirty="0">
                <a:solidFill>
                  <a:prstClr val="black"/>
                </a:solidFill>
                <a:latin typeface="Arial" panose="020B0604020202020204" pitchFamily="34" charset="0"/>
                <a:cs typeface="Arial" panose="020B0604020202020204" pitchFamily="34" charset="0"/>
              </a:rPr>
              <a:t> </a:t>
            </a:r>
            <a:r>
              <a:rPr sz="1200" spc="-10" dirty="0" err="1">
                <a:solidFill>
                  <a:prstClr val="black"/>
                </a:solidFill>
                <a:latin typeface="Arial" panose="020B0604020202020204" pitchFamily="34" charset="0"/>
                <a:cs typeface="Arial" panose="020B0604020202020204" pitchFamily="34" charset="0"/>
              </a:rPr>
              <a:t>линейная</a:t>
            </a:r>
            <a:r>
              <a:rPr lang="ru-RU" sz="1200" dirty="0">
                <a:solidFill>
                  <a:prstClr val="black"/>
                </a:solidFill>
                <a:latin typeface="Arial" panose="020B0604020202020204" pitchFamily="34" charset="0"/>
                <a:cs typeface="Arial" panose="020B0604020202020204" pitchFamily="34" charset="0"/>
              </a:rPr>
              <a:t> </a:t>
            </a:r>
            <a:r>
              <a:rPr sz="1200" spc="-5" dirty="0" err="1">
                <a:solidFill>
                  <a:prstClr val="black"/>
                </a:solidFill>
                <a:latin typeface="Arial" panose="020B0604020202020204" pitchFamily="34" charset="0"/>
                <a:cs typeface="Arial" panose="020B0604020202020204" pitchFamily="34" charset="0"/>
              </a:rPr>
              <a:t>скорость</a:t>
            </a:r>
            <a:r>
              <a:rPr sz="1200" spc="35" dirty="0">
                <a:solidFill>
                  <a:prstClr val="black"/>
                </a:solidFill>
                <a:latin typeface="Arial" panose="020B0604020202020204" pitchFamily="34" charset="0"/>
                <a:cs typeface="Arial" panose="020B0604020202020204" pitchFamily="34" charset="0"/>
              </a:rPr>
              <a:t> </a:t>
            </a:r>
            <a:r>
              <a:rPr sz="1200" spc="-10" dirty="0">
                <a:solidFill>
                  <a:prstClr val="black"/>
                </a:solidFill>
                <a:latin typeface="Arial" panose="020B0604020202020204" pitchFamily="34" charset="0"/>
                <a:cs typeface="Arial" panose="020B0604020202020204" pitchFamily="34" charset="0"/>
              </a:rPr>
              <a:t>продвижения</a:t>
            </a:r>
            <a:r>
              <a:rPr sz="1200" spc="30"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фронта</a:t>
            </a:r>
            <a:r>
              <a:rPr sz="1200" spc="20" dirty="0">
                <a:solidFill>
                  <a:prstClr val="black"/>
                </a:solidFill>
                <a:latin typeface="Arial" panose="020B0604020202020204" pitchFamily="34" charset="0"/>
                <a:cs typeface="Arial" panose="020B0604020202020204" pitchFamily="34" charset="0"/>
              </a:rPr>
              <a:t> </a:t>
            </a:r>
            <a:r>
              <a:rPr sz="1200" spc="-10" dirty="0">
                <a:solidFill>
                  <a:prstClr val="black"/>
                </a:solidFill>
                <a:latin typeface="Arial" panose="020B0604020202020204" pitchFamily="34" charset="0"/>
                <a:cs typeface="Arial" panose="020B0604020202020204" pitchFamily="34" charset="0"/>
              </a:rPr>
              <a:t>вытеснения</a:t>
            </a:r>
            <a:r>
              <a:rPr sz="1200" spc="1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не</a:t>
            </a:r>
            <a:r>
              <a:rPr sz="1200" spc="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превышала</a:t>
            </a:r>
            <a:r>
              <a:rPr sz="1200" spc="5" dirty="0">
                <a:solidFill>
                  <a:prstClr val="black"/>
                </a:solidFill>
                <a:latin typeface="Arial" panose="020B0604020202020204" pitchFamily="34" charset="0"/>
                <a:cs typeface="Arial" panose="020B0604020202020204" pitchFamily="34" charset="0"/>
              </a:rPr>
              <a:t> </a:t>
            </a:r>
            <a:r>
              <a:rPr sz="1200" spc="-5" dirty="0">
                <a:solidFill>
                  <a:prstClr val="black"/>
                </a:solidFill>
                <a:latin typeface="Arial" panose="020B0604020202020204" pitchFamily="34" charset="0"/>
                <a:cs typeface="Arial" panose="020B0604020202020204" pitchFamily="34" charset="0"/>
              </a:rPr>
              <a:t>1</a:t>
            </a:r>
            <a:r>
              <a:rPr sz="1200" dirty="0">
                <a:solidFill>
                  <a:prstClr val="black"/>
                </a:solidFill>
                <a:latin typeface="Arial" panose="020B0604020202020204" pitchFamily="34" charset="0"/>
                <a:cs typeface="Arial" panose="020B0604020202020204" pitchFamily="34" charset="0"/>
              </a:rPr>
              <a:t> м/</a:t>
            </a:r>
            <a:r>
              <a:rPr sz="1200" dirty="0" err="1">
                <a:solidFill>
                  <a:prstClr val="black"/>
                </a:solidFill>
                <a:latin typeface="Arial" panose="020B0604020202020204" pitchFamily="34" charset="0"/>
                <a:cs typeface="Arial" panose="020B0604020202020204" pitchFamily="34" charset="0"/>
              </a:rPr>
              <a:t>сут</a:t>
            </a:r>
            <a:r>
              <a:rPr sz="1200" dirty="0">
                <a:solidFill>
                  <a:prstClr val="black"/>
                </a:solidFill>
                <a:latin typeface="Arial" panose="020B0604020202020204" pitchFamily="34" charset="0"/>
                <a:cs typeface="Arial" panose="020B0604020202020204" pitchFamily="34" charset="0"/>
              </a:rPr>
              <a:t>.</a:t>
            </a:r>
            <a:r>
              <a:rPr lang="ru-RU" sz="1200" dirty="0">
                <a:solidFill>
                  <a:prstClr val="black"/>
                </a:solidFill>
                <a:latin typeface="Arial" panose="020B0604020202020204" pitchFamily="34" charset="0"/>
                <a:cs typeface="Arial" panose="020B0604020202020204" pitchFamily="34" charset="0"/>
              </a:rPr>
              <a:t> В серии экспериментов линейная скорость фильтрации составила 0,68 </a:t>
            </a: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a:t>
            </a:r>
            <a:r>
              <a:rPr kumimoji="0" lang="ru-RU"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сут</a:t>
            </a:r>
            <a:endParaRPr sz="1200" dirty="0">
              <a:solidFill>
                <a:prstClr val="black"/>
              </a:solidFill>
              <a:latin typeface="Arial" panose="020B0604020202020204" pitchFamily="34" charset="0"/>
              <a:cs typeface="Arial" panose="020B0604020202020204" pitchFamily="34" charset="0"/>
            </a:endParaRPr>
          </a:p>
        </p:txBody>
      </p:sp>
      <p:pic>
        <p:nvPicPr>
          <p:cNvPr id="27" name="Рисунок 26"/>
          <p:cNvPicPr>
            <a:picLocks noChangeAspect="1"/>
          </p:cNvPicPr>
          <p:nvPr/>
        </p:nvPicPr>
        <p:blipFill>
          <a:blip r:embed="rId5"/>
          <a:stretch>
            <a:fillRect/>
          </a:stretch>
        </p:blipFill>
        <p:spPr>
          <a:xfrm>
            <a:off x="6176789" y="1411729"/>
            <a:ext cx="3204919" cy="4160634"/>
          </a:xfrm>
          <a:prstGeom prst="rect">
            <a:avLst/>
          </a:prstGeom>
        </p:spPr>
      </p:pic>
      <p:pic>
        <p:nvPicPr>
          <p:cNvPr id="28" name="Рисунок 27"/>
          <p:cNvPicPr>
            <a:picLocks noChangeAspect="1"/>
          </p:cNvPicPr>
          <p:nvPr/>
        </p:nvPicPr>
        <p:blipFill>
          <a:blip r:embed="rId6"/>
          <a:stretch>
            <a:fillRect/>
          </a:stretch>
        </p:blipFill>
        <p:spPr>
          <a:xfrm>
            <a:off x="9282984" y="1596987"/>
            <a:ext cx="2806122" cy="3975339"/>
          </a:xfrm>
          <a:prstGeom prst="rect">
            <a:avLst/>
          </a:prstGeom>
        </p:spPr>
      </p:pic>
      <p:pic>
        <p:nvPicPr>
          <p:cNvPr id="3" name="Picture 2" descr="dc79769eff"/>
          <p:cNvPicPr>
            <a:picLocks noChangeAspect="1"/>
          </p:cNvPicPr>
          <p:nvPr/>
        </p:nvPicPr>
        <p:blipFill>
          <a:blip r:embed="rId7"/>
          <a:stretch>
            <a:fillRect/>
          </a:stretch>
        </p:blipFill>
        <p:spPr>
          <a:xfrm>
            <a:off x="131445" y="152400"/>
            <a:ext cx="2795905" cy="831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0555" y="635"/>
            <a:ext cx="9022080" cy="1012190"/>
          </a:xfrm>
        </p:spPr>
        <p:txBody>
          <a:bodyPr>
            <a:normAutofit/>
          </a:bodyPr>
          <a:lstStyle/>
          <a:p>
            <a:r>
              <a:rPr kumimoji="0" lang="ru-RU" sz="3200" b="1" i="0" u="none" strike="noStrike" kern="1200" cap="none" spc="0" normalizeH="0" baseline="0" noProof="0" dirty="0">
                <a:ln>
                  <a:noFill/>
                </a:ln>
                <a:solidFill>
                  <a:srgbClr val="00A94F"/>
                </a:solidFill>
                <a:effectLst/>
                <a:uLnTx/>
                <a:uFillTx/>
                <a:latin typeface="Calibri" panose="020F0502020204030204" pitchFamily="34" charset="0"/>
                <a:ea typeface="+mj-ea"/>
                <a:cs typeface="Calibri" panose="020F0502020204030204" pitchFamily="34" charset="0"/>
              </a:rPr>
              <a:t>Моделирование гранулометрического состава керна</a:t>
            </a:r>
          </a:p>
        </p:txBody>
      </p:sp>
      <p:sp>
        <p:nvSpPr>
          <p:cNvPr id="4" name="Текст 3"/>
          <p:cNvSpPr>
            <a:spLocks noGrp="1"/>
          </p:cNvSpPr>
          <p:nvPr>
            <p:ph type="body" sz="half" idx="2"/>
          </p:nvPr>
        </p:nvSpPr>
        <p:spPr>
          <a:xfrm>
            <a:off x="548640" y="1397000"/>
            <a:ext cx="4467225" cy="5144135"/>
          </a:xfrm>
        </p:spPr>
        <p:txBody>
          <a:bodyPr>
            <a:noAutofit/>
          </a:bodyPr>
          <a:lstStyle/>
          <a:p>
            <a:r>
              <a:rPr lang="ru-RU" sz="1200" dirty="0">
                <a:effectLst/>
                <a:latin typeface="Arial" panose="020B0604020202020204" pitchFamily="34" charset="0"/>
                <a:ea typeface="Calibri" panose="020F0502020204030204" pitchFamily="34" charset="0"/>
                <a:cs typeface="Arial" panose="020B0604020202020204" pitchFamily="34" charset="0"/>
              </a:rPr>
              <a:t>Продуктивный разрез среднеюрских отложений сложен неравномерным чередованием песчаников, алевролитов, глин, встречаются плотные прослои с повышенным содержанием карбонатного цемента и углистые прослои. Коллекторы представлены консолидированными песчано-алевролитовыми разностями, в разной степени отсортированными, глинистыми, некарбонатными. Вмещающими породами являются глины, аргиллиты.</a:t>
            </a:r>
          </a:p>
          <a:p>
            <a:r>
              <a:rPr lang="ru-RU" sz="1200" dirty="0">
                <a:latin typeface="Arial" panose="020B0604020202020204" pitchFamily="34" charset="0"/>
                <a:ea typeface="Calibri" panose="020F0502020204030204" pitchFamily="34" charset="0"/>
                <a:cs typeface="Arial" panose="020B0604020202020204" pitchFamily="34" charset="0"/>
              </a:rPr>
              <a:t>П</a:t>
            </a:r>
            <a:r>
              <a:rPr lang="ru-RU" sz="1200" dirty="0">
                <a:effectLst/>
                <a:latin typeface="Arial" panose="020B0604020202020204" pitchFamily="34" charset="0"/>
                <a:ea typeface="Calibri" panose="020F0502020204030204" pitchFamily="34" charset="0"/>
                <a:cs typeface="Arial" panose="020B0604020202020204" pitchFamily="34" charset="0"/>
              </a:rPr>
              <a:t>о результатам изучения керна пористость среднеюрских коллекторов в диапазоне 12,1-32,3%, среднее значение около 17,3%, проницаемость в среднем по горизонтам от 4 до 260 </a:t>
            </a:r>
            <a:r>
              <a:rPr lang="ru-RU" sz="1200" dirty="0" err="1">
                <a:effectLst/>
                <a:latin typeface="Arial" panose="020B0604020202020204" pitchFamily="34" charset="0"/>
                <a:ea typeface="Calibri" panose="020F0502020204030204" pitchFamily="34" charset="0"/>
                <a:cs typeface="Arial" panose="020B0604020202020204" pitchFamily="34" charset="0"/>
              </a:rPr>
              <a:t>мД</a:t>
            </a:r>
            <a:r>
              <a:rPr lang="ru-RU" sz="1200" dirty="0">
                <a:effectLst/>
                <a:latin typeface="Arial" panose="020B0604020202020204" pitchFamily="34" charset="0"/>
                <a:ea typeface="Calibri" panose="020F0502020204030204" pitchFamily="34" charset="0"/>
                <a:cs typeface="Arial" panose="020B0604020202020204" pitchFamily="34" charset="0"/>
              </a:rPr>
              <a:t>; средняя глинистость горизонтов в пределах 15,6 до 37,0%, средняя </a:t>
            </a:r>
            <a:r>
              <a:rPr lang="ru-RU" sz="1200" dirty="0" err="1">
                <a:effectLst/>
                <a:latin typeface="Arial" panose="020B0604020202020204" pitchFamily="34" charset="0"/>
                <a:ea typeface="Calibri" panose="020F0502020204030204" pitchFamily="34" charset="0"/>
                <a:cs typeface="Arial" panose="020B0604020202020204" pitchFamily="34" charset="0"/>
              </a:rPr>
              <a:t>карбонатность</a:t>
            </a:r>
            <a:r>
              <a:rPr lang="ru-RU" sz="1200" dirty="0">
                <a:effectLst/>
                <a:latin typeface="Arial" panose="020B0604020202020204" pitchFamily="34" charset="0"/>
                <a:ea typeface="Calibri" panose="020F0502020204030204" pitchFamily="34" charset="0"/>
                <a:cs typeface="Arial" panose="020B0604020202020204" pitchFamily="34" charset="0"/>
              </a:rPr>
              <a:t> не превышает 5,8%.</a:t>
            </a:r>
          </a:p>
          <a:p>
            <a:r>
              <a:rPr lang="ru-RU" sz="1200" dirty="0">
                <a:effectLst/>
                <a:latin typeface="Arial" panose="020B0604020202020204" pitchFamily="34" charset="0"/>
                <a:ea typeface="Times New Roman" panose="02020603050405020304" pitchFamily="18" charset="0"/>
                <a:cs typeface="Arial" panose="020B0604020202020204" pitchFamily="34" charset="0"/>
              </a:rPr>
              <a:t>Коллекторами горизонта Ю-Х являются </a:t>
            </a:r>
            <a:r>
              <a:rPr lang="ru-RU" sz="1200" dirty="0" err="1">
                <a:effectLst/>
                <a:latin typeface="Arial" panose="020B0604020202020204" pitchFamily="34" charset="0"/>
                <a:ea typeface="Times New Roman" panose="02020603050405020304" pitchFamily="18" charset="0"/>
                <a:cs typeface="Arial" panose="020B0604020202020204" pitchFamily="34" charset="0"/>
              </a:rPr>
              <a:t>плохосортированные</a:t>
            </a:r>
            <a:r>
              <a:rPr lang="ru-RU" sz="1200" dirty="0">
                <a:effectLst/>
                <a:latin typeface="Arial" panose="020B0604020202020204" pitchFamily="34" charset="0"/>
                <a:ea typeface="Times New Roman" panose="02020603050405020304" pitchFamily="18" charset="0"/>
                <a:cs typeface="Arial" panose="020B0604020202020204" pitchFamily="34" charset="0"/>
              </a:rPr>
              <a:t> песчаники, средне-, мелкозернистые, </a:t>
            </a:r>
            <a:r>
              <a:rPr lang="ru-RU" sz="1200" dirty="0" err="1">
                <a:effectLst/>
                <a:latin typeface="Arial" panose="020B0604020202020204" pitchFamily="34" charset="0"/>
                <a:ea typeface="Times New Roman" panose="02020603050405020304" pitchFamily="18" charset="0"/>
                <a:cs typeface="Arial" panose="020B0604020202020204" pitchFamily="34" charset="0"/>
              </a:rPr>
              <a:t>алевритисто</a:t>
            </a:r>
            <a:r>
              <a:rPr lang="ru-RU" sz="1200" dirty="0">
                <a:effectLst/>
                <a:latin typeface="Arial" panose="020B0604020202020204" pitchFamily="34" charset="0"/>
                <a:ea typeface="Times New Roman" panose="02020603050405020304" pitchFamily="18" charset="0"/>
                <a:cs typeface="Arial" panose="020B0604020202020204" pitchFamily="34" charset="0"/>
              </a:rPr>
              <a:t>-глинистые, с увеличенным до 57,69% содержанием песчаного материала, с незначительной примесью крупнозернистого и грубозернистого материала. Уменьшается среднее содержание алевритового материала до 15,67%, глинистый материал присутствует в количестве - 24,3%, карбонатный материал - 2,3%.</a:t>
            </a:r>
          </a:p>
          <a:p>
            <a:r>
              <a:rPr lang="ru-RU" sz="1200" dirty="0">
                <a:latin typeface="Arial" panose="020B0604020202020204" pitchFamily="34" charset="0"/>
                <a:ea typeface="Calibri" panose="020F0502020204030204" pitchFamily="34" charset="0"/>
                <a:cs typeface="Arial" panose="020B0604020202020204" pitchFamily="34" charset="0"/>
              </a:rPr>
              <a:t>Исходя из данных предпосылок насыпные модели пласта создавались следующим образом: из представленных проб керновых колонок скважин 102 и 104 </a:t>
            </a:r>
            <a:r>
              <a:rPr lang="ru-RU" sz="1200" dirty="0">
                <a:latin typeface="Arial" panose="020B0604020202020204" pitchFamily="34" charset="0"/>
                <a:cs typeface="Arial" panose="020B0604020202020204" pitchFamily="34" charset="0"/>
              </a:rPr>
              <a:t>выбуривались небольшие керны, затем они дезинтегрировались и происходила набивка насыпной модели полученным материалом.</a:t>
            </a:r>
          </a:p>
        </p:txBody>
      </p:sp>
      <p:sp>
        <p:nvSpPr>
          <p:cNvPr id="8" name="TextBox 7"/>
          <p:cNvSpPr txBox="1"/>
          <p:nvPr/>
        </p:nvSpPr>
        <p:spPr>
          <a:xfrm>
            <a:off x="5319233" y="1381105"/>
            <a:ext cx="6096000" cy="460375"/>
          </a:xfrm>
          <a:prstGeom prst="rect">
            <a:avLst/>
          </a:prstGeom>
          <a:noFill/>
        </p:spPr>
        <p:txBody>
          <a:bodyPr wrap="square">
            <a:spAutoFit/>
          </a:bodyPr>
          <a:lstStyle/>
          <a:p>
            <a:pPr algn="just"/>
            <a:r>
              <a:rPr lang="ru-RU" sz="1200" b="1" dirty="0">
                <a:solidFill>
                  <a:srgbClr val="EE2A24"/>
                </a:solidFill>
                <a:effectLst/>
                <a:latin typeface="Arial" panose="020B0604020202020204" pitchFamily="34" charset="0"/>
                <a:ea typeface="Times New Roman" panose="02020603050405020304" pitchFamily="18" charset="0"/>
                <a:cs typeface="Arial" panose="020B0604020202020204" pitchFamily="34" charset="0"/>
              </a:rPr>
              <a:t>Средние значения фракционного состава и </a:t>
            </a:r>
            <a:r>
              <a:rPr lang="ru-RU" sz="1200" b="1" dirty="0" err="1">
                <a:solidFill>
                  <a:srgbClr val="EE2A24"/>
                </a:solidFill>
                <a:effectLst/>
                <a:latin typeface="Arial" panose="020B0604020202020204" pitchFamily="34" charset="0"/>
                <a:ea typeface="Times New Roman" panose="02020603050405020304" pitchFamily="18" charset="0"/>
                <a:cs typeface="Arial" panose="020B0604020202020204" pitchFamily="34" charset="0"/>
              </a:rPr>
              <a:t>карбонатности</a:t>
            </a:r>
            <a:r>
              <a:rPr lang="ru-RU" sz="1200" b="1" dirty="0">
                <a:solidFill>
                  <a:srgbClr val="EE2A24"/>
                </a:solidFill>
                <a:effectLst/>
                <a:latin typeface="Arial" panose="020B0604020202020204" pitchFamily="34" charset="0"/>
                <a:ea typeface="Times New Roman" panose="02020603050405020304" pitchFamily="18" charset="0"/>
                <a:cs typeface="Arial" panose="020B0604020202020204" pitchFamily="34" charset="0"/>
              </a:rPr>
              <a:t> терригенных пород-коллекторов</a:t>
            </a:r>
          </a:p>
        </p:txBody>
      </p:sp>
      <p:graphicFrame>
        <p:nvGraphicFramePr>
          <p:cNvPr id="9" name="Таблица 8"/>
          <p:cNvGraphicFramePr>
            <a:graphicFrameLocks noGrp="1"/>
          </p:cNvGraphicFramePr>
          <p:nvPr/>
        </p:nvGraphicFramePr>
        <p:xfrm>
          <a:off x="5637899" y="1983734"/>
          <a:ext cx="5359141" cy="1367838"/>
        </p:xfrm>
        <a:graphic>
          <a:graphicData uri="http://schemas.openxmlformats.org/drawingml/2006/table">
            <a:tbl>
              <a:tblPr firstRow="1" firstCol="1" lastRow="1" lastCol="1" bandRow="1" bandCol="1"/>
              <a:tblGrid>
                <a:gridCol w="546735">
                  <a:extLst>
                    <a:ext uri="{9D8B030D-6E8A-4147-A177-3AD203B41FA5}">
                      <a16:colId xmlns:a16="http://schemas.microsoft.com/office/drawing/2014/main" val="20000"/>
                    </a:ext>
                  </a:extLst>
                </a:gridCol>
                <a:gridCol w="717182">
                  <a:extLst>
                    <a:ext uri="{9D8B030D-6E8A-4147-A177-3AD203B41FA5}">
                      <a16:colId xmlns:a16="http://schemas.microsoft.com/office/drawing/2014/main" val="20001"/>
                    </a:ext>
                  </a:extLst>
                </a:gridCol>
                <a:gridCol w="585032">
                  <a:extLst>
                    <a:ext uri="{9D8B030D-6E8A-4147-A177-3AD203B41FA5}">
                      <a16:colId xmlns:a16="http://schemas.microsoft.com/office/drawing/2014/main" val="20002"/>
                    </a:ext>
                  </a:extLst>
                </a:gridCol>
                <a:gridCol w="585032">
                  <a:extLst>
                    <a:ext uri="{9D8B030D-6E8A-4147-A177-3AD203B41FA5}">
                      <a16:colId xmlns:a16="http://schemas.microsoft.com/office/drawing/2014/main" val="20003"/>
                    </a:ext>
                  </a:extLst>
                </a:gridCol>
                <a:gridCol w="585032">
                  <a:extLst>
                    <a:ext uri="{9D8B030D-6E8A-4147-A177-3AD203B41FA5}">
                      <a16:colId xmlns:a16="http://schemas.microsoft.com/office/drawing/2014/main" val="20004"/>
                    </a:ext>
                  </a:extLst>
                </a:gridCol>
                <a:gridCol w="585032">
                  <a:extLst>
                    <a:ext uri="{9D8B030D-6E8A-4147-A177-3AD203B41FA5}">
                      <a16:colId xmlns:a16="http://schemas.microsoft.com/office/drawing/2014/main" val="20005"/>
                    </a:ext>
                  </a:extLst>
                </a:gridCol>
                <a:gridCol w="585032">
                  <a:extLst>
                    <a:ext uri="{9D8B030D-6E8A-4147-A177-3AD203B41FA5}">
                      <a16:colId xmlns:a16="http://schemas.microsoft.com/office/drawing/2014/main" val="20006"/>
                    </a:ext>
                  </a:extLst>
                </a:gridCol>
                <a:gridCol w="585032">
                  <a:extLst>
                    <a:ext uri="{9D8B030D-6E8A-4147-A177-3AD203B41FA5}">
                      <a16:colId xmlns:a16="http://schemas.microsoft.com/office/drawing/2014/main" val="20007"/>
                    </a:ext>
                  </a:extLst>
                </a:gridCol>
                <a:gridCol w="585032">
                  <a:extLst>
                    <a:ext uri="{9D8B030D-6E8A-4147-A177-3AD203B41FA5}">
                      <a16:colId xmlns:a16="http://schemas.microsoft.com/office/drawing/2014/main" val="20008"/>
                    </a:ext>
                  </a:extLst>
                </a:gridCol>
              </a:tblGrid>
              <a:tr h="194358">
                <a:tc rowSpan="4">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Гори-зонт</a:t>
                      </a:r>
                    </a:p>
                  </a:txBody>
                  <a:tcPr marL="0" marR="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Колич-во</a:t>
                      </a:r>
                      <a:endParaRPr lang="ru-RU" sz="1100">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представ.</a:t>
                      </a:r>
                      <a:endParaRPr lang="ru-RU" sz="1100">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образцов</a:t>
                      </a:r>
                      <a:endParaRPr lang="ru-RU" sz="1100">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b="1">
                          <a:effectLst/>
                          <a:latin typeface="Arial" panose="020B0604020202020204" pitchFamily="34" charset="0"/>
                          <a:ea typeface="Times New Roman" panose="02020603050405020304" pitchFamily="18" charset="0"/>
                          <a:cs typeface="Arial" panose="020B0604020202020204" pitchFamily="34" charset="0"/>
                        </a:rPr>
                        <a:t>с определ.</a:t>
                      </a:r>
                      <a:endParaRPr lang="ru-RU" sz="1100">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гран. состава</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r>
                        <a:rPr lang="ru-R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Гранулометрический состав,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4">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Карбо-натность,</a:t>
                      </a:r>
                      <a:endParaRPr lang="ru-RU" sz="1100">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b="1">
                          <a:effectLst/>
                          <a:latin typeface="Arial" panose="020B0604020202020204" pitchFamily="34" charset="0"/>
                          <a:ea typeface="Times New Roman" panose="02020603050405020304" pitchFamily="18" charset="0"/>
                          <a:cs typeface="Arial" panose="020B0604020202020204" pitchFamily="34" charset="0"/>
                        </a:rPr>
                        <a:t>%</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9266">
                <a:tc vMerge="1">
                  <a:txBody>
                    <a:bodyPr/>
                    <a:lstStyle/>
                    <a:p>
                      <a:endParaRPr lang="ru-RU"/>
                    </a:p>
                  </a:txBody>
                  <a:tcPr/>
                </a:tc>
                <a:tc vMerge="1">
                  <a:txBody>
                    <a:bodyPr/>
                    <a:lstStyle/>
                    <a:p>
                      <a:endParaRPr lang="ru-RU"/>
                    </a:p>
                  </a:txBody>
                  <a:tcPr/>
                </a:tc>
                <a:tc gridSpan="4">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песчаники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алевролиты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глины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1"/>
                  </a:ext>
                </a:extLst>
              </a:tr>
              <a:tr h="329266">
                <a:tc vMerge="1">
                  <a:txBody>
                    <a:bodyPr/>
                    <a:lstStyle/>
                    <a:p>
                      <a:endParaRPr lang="ru-RU"/>
                    </a:p>
                  </a:txBody>
                  <a:tcPr/>
                </a:tc>
                <a:tc vMerge="1">
                  <a:txBody>
                    <a:bodyPr/>
                    <a:lstStyle/>
                    <a:p>
                      <a:endParaRPr lang="ru-RU"/>
                    </a:p>
                  </a:txBody>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&gt;1,0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1,0-0,5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a:effectLst/>
                          <a:latin typeface="Arial" panose="020B0604020202020204" pitchFamily="34" charset="0"/>
                          <a:ea typeface="Times New Roman" panose="02020603050405020304" pitchFamily="18" charset="0"/>
                          <a:cs typeface="Arial" panose="020B0604020202020204" pitchFamily="34" charset="0"/>
                        </a:rPr>
                        <a:t>0,5-0,25</a:t>
                      </a:r>
                    </a:p>
                  </a:txBody>
                  <a:tcPr marL="14576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dirty="0">
                          <a:effectLst/>
                          <a:latin typeface="Arial" panose="020B0604020202020204" pitchFamily="34" charset="0"/>
                          <a:ea typeface="Times New Roman" panose="02020603050405020304" pitchFamily="18" charset="0"/>
                          <a:cs typeface="Arial" panose="020B0604020202020204" pitchFamily="34" charset="0"/>
                        </a:rPr>
                        <a:t>0,25-0,1 </a:t>
                      </a:r>
                    </a:p>
                  </a:txBody>
                  <a:tcPr marL="14576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0,1-0,01 </a:t>
                      </a:r>
                    </a:p>
                  </a:txBody>
                  <a:tcPr marL="14576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&lt;0,01 </a:t>
                      </a:r>
                    </a:p>
                  </a:txBody>
                  <a:tcPr marL="14576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2"/>
                  </a:ext>
                </a:extLst>
              </a:tr>
              <a:tr h="194358">
                <a:tc vMerge="1">
                  <a:txBody>
                    <a:bodyPr/>
                    <a:lstStyle/>
                    <a:p>
                      <a:endParaRPr lang="ru-RU"/>
                    </a:p>
                  </a:txBody>
                  <a:tcPr/>
                </a:tc>
                <a:tc vMerge="1">
                  <a:txBody>
                    <a:bodyPr/>
                    <a:lstStyle/>
                    <a:p>
                      <a:endParaRPr lang="ru-RU"/>
                    </a:p>
                  </a:txBody>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мм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мм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мм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мм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4114800" algn="l"/>
                        </a:tabLst>
                      </a:pPr>
                      <a:r>
                        <a:rPr lang="ru-RU" sz="1100" b="1">
                          <a:effectLst/>
                          <a:latin typeface="Arial" panose="020B0604020202020204" pitchFamily="34" charset="0"/>
                          <a:ea typeface="Times New Roman" panose="02020603050405020304" pitchFamily="18" charset="0"/>
                          <a:cs typeface="Arial" panose="020B0604020202020204" pitchFamily="34" charset="0"/>
                        </a:rPr>
                        <a:t>мм</a:t>
                      </a:r>
                    </a:p>
                  </a:txBody>
                  <a:tcPr marL="14576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4114800" algn="l"/>
                        </a:tabLst>
                      </a:pPr>
                      <a:r>
                        <a:rPr lang="ru-RU" sz="1100" b="1">
                          <a:effectLst/>
                          <a:latin typeface="Arial" panose="020B0604020202020204" pitchFamily="34" charset="0"/>
                          <a:ea typeface="Times New Roman" panose="02020603050405020304" pitchFamily="18" charset="0"/>
                          <a:cs typeface="Arial" panose="020B0604020202020204" pitchFamily="34" charset="0"/>
                        </a:rPr>
                        <a:t>мм</a:t>
                      </a:r>
                    </a:p>
                  </a:txBody>
                  <a:tcPr marL="14576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194358">
                <a:tc>
                  <a:txBody>
                    <a:bodyPr/>
                    <a:lstStyle/>
                    <a:p>
                      <a:pPr algn="ctr"/>
                      <a:r>
                        <a:rPr lang="ru-RU"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Ю-X</a:t>
                      </a:r>
                    </a:p>
                  </a:txBody>
                  <a:tcPr marL="0" marR="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0,58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0,23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15,9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Arial" panose="020B0604020202020204" pitchFamily="34" charset="0"/>
                          <a:ea typeface="Times New Roman" panose="02020603050405020304" pitchFamily="18" charset="0"/>
                          <a:cs typeface="Arial" panose="020B0604020202020204" pitchFamily="34" charset="0"/>
                        </a:rPr>
                        <a:t>40,98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2,33</a:t>
                      </a:r>
                    </a:p>
                  </a:txBody>
                  <a:tcPr marL="0" marR="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ctangle 3"/>
          <p:cNvSpPr>
            <a:spLocks noChangeArrowheads="1"/>
          </p:cNvSpPr>
          <p:nvPr/>
        </p:nvSpPr>
        <p:spPr bwMode="auto">
          <a:xfrm>
            <a:off x="6606074" y="37628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7713" t="-4756"/>
          <a:stretch>
            <a:fillRect/>
          </a:stretch>
        </p:blipFill>
        <p:spPr bwMode="auto">
          <a:xfrm>
            <a:off x="6680369" y="4088785"/>
            <a:ext cx="2813050" cy="19208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19233" y="3565996"/>
            <a:ext cx="6096000" cy="460375"/>
          </a:xfrm>
          <a:prstGeom prst="rect">
            <a:avLst/>
          </a:prstGeom>
          <a:noFill/>
        </p:spPr>
        <p:txBody>
          <a:bodyPr wrap="square">
            <a:spAutoFit/>
          </a:bodyPr>
          <a:lstStyle/>
          <a:p>
            <a:pPr indent="270510" algn="ctr"/>
            <a:r>
              <a:rPr lang="ru-RU" sz="1200" b="1" dirty="0">
                <a:solidFill>
                  <a:srgbClr val="EE2A24"/>
                </a:solidFill>
                <a:effectLst/>
                <a:latin typeface="Arial" panose="020B0604020202020204" pitchFamily="34" charset="0"/>
                <a:ea typeface="Times New Roman" panose="02020603050405020304" pitchFamily="18" charset="0"/>
                <a:cs typeface="Arial" panose="020B0604020202020204" pitchFamily="34" charset="0"/>
              </a:rPr>
              <a:t>Распределение гранулометрических фракций по продуктивным горизонтам</a:t>
            </a:r>
          </a:p>
        </p:txBody>
      </p:sp>
      <p:pic>
        <p:nvPicPr>
          <p:cNvPr id="6" name="Picture 5"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2752725" y="0"/>
            <a:ext cx="943864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base" hangingPunct="1">
              <a:spcBef>
                <a:spcPct val="0"/>
              </a:spcBef>
              <a:spcAft>
                <a:spcPct val="0"/>
              </a:spcAft>
            </a:pPr>
            <a:r>
              <a:rPr lang="ru-RU" altLang="ru-RU" sz="3100" b="1" dirty="0">
                <a:solidFill>
                  <a:srgbClr val="00A94F"/>
                </a:solidFill>
                <a:latin typeface="+mj-lt"/>
              </a:rPr>
              <a:t>Динамика вытеснения нефти месторождения </a:t>
            </a:r>
            <a:r>
              <a:rPr lang="ru-RU" altLang="ru-RU" sz="3100" b="1" dirty="0" err="1">
                <a:solidFill>
                  <a:srgbClr val="00A94F"/>
                </a:solidFill>
                <a:latin typeface="+mj-lt"/>
              </a:rPr>
              <a:t>Кульжан</a:t>
            </a:r>
            <a:r>
              <a:rPr lang="ru-RU" altLang="ru-RU" sz="3100" b="1" dirty="0">
                <a:solidFill>
                  <a:srgbClr val="00A94F"/>
                </a:solidFill>
                <a:latin typeface="+mj-lt"/>
              </a:rPr>
              <a:t> водой</a:t>
            </a:r>
          </a:p>
        </p:txBody>
      </p:sp>
      <p:graphicFrame>
        <p:nvGraphicFramePr>
          <p:cNvPr id="6" name="Диаграмма 5"/>
          <p:cNvGraphicFramePr>
            <a:graphicFrameLocks noGrp="1"/>
          </p:cNvGraphicFramePr>
          <p:nvPr/>
        </p:nvGraphicFramePr>
        <p:xfrm>
          <a:off x="1490980" y="622935"/>
          <a:ext cx="9566910" cy="610044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2719070" y="0"/>
            <a:ext cx="947293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altLang="ru-RU" sz="3200" b="1" i="0" u="none" strike="noStrike" kern="1200" cap="none" spc="0" normalizeH="0" baseline="0" noProof="0" dirty="0">
                <a:ln>
                  <a:noFill/>
                </a:ln>
                <a:solidFill>
                  <a:srgbClr val="00A94F"/>
                </a:solidFill>
                <a:effectLst/>
                <a:uLnTx/>
                <a:uFillTx/>
                <a:latin typeface="+mj-lt"/>
                <a:ea typeface="+mn-ea"/>
                <a:cs typeface="+mn-cs"/>
              </a:rPr>
              <a:t>Динамика вытеснения нефти месторождения </a:t>
            </a:r>
            <a:r>
              <a:rPr kumimoji="0" lang="ru-RU" altLang="ru-RU" sz="3200" b="1" i="0" u="none" strike="noStrike" kern="1200" cap="none" spc="0" normalizeH="0" baseline="0" noProof="0" dirty="0" err="1">
                <a:ln>
                  <a:noFill/>
                </a:ln>
                <a:solidFill>
                  <a:srgbClr val="00A94F"/>
                </a:solidFill>
                <a:effectLst/>
                <a:uLnTx/>
                <a:uFillTx/>
                <a:latin typeface="+mj-lt"/>
                <a:ea typeface="+mn-ea"/>
                <a:cs typeface="+mn-cs"/>
              </a:rPr>
              <a:t>Кульжан</a:t>
            </a:r>
            <a:r>
              <a:rPr kumimoji="0" lang="ru-RU" altLang="ru-RU" sz="3200" b="1" i="0" u="none" strike="noStrike" kern="1200" cap="none" spc="0" normalizeH="0" baseline="0" noProof="0" dirty="0">
                <a:ln>
                  <a:noFill/>
                </a:ln>
                <a:solidFill>
                  <a:srgbClr val="00A94F"/>
                </a:solidFill>
                <a:effectLst/>
                <a:uLnTx/>
                <a:uFillTx/>
                <a:latin typeface="+mj-lt"/>
                <a:ea typeface="+mn-ea"/>
                <a:cs typeface="+mn-cs"/>
              </a:rPr>
              <a:t> водой с ПАВ (</a:t>
            </a:r>
            <a:r>
              <a:rPr lang="ru-RU" sz="3200" b="1" dirty="0">
                <a:solidFill>
                  <a:srgbClr val="00A94F"/>
                </a:solidFill>
                <a:effectLst/>
                <a:latin typeface="+mj-lt"/>
                <a:ea typeface="Times New Roman" panose="02020603050405020304" pitchFamily="18" charset="0"/>
              </a:rPr>
              <a:t>ВКСН-МЛ)</a:t>
            </a:r>
            <a:endParaRPr kumimoji="0" lang="ru-RU" altLang="ru-RU" sz="3200" b="1" i="0" u="none" strike="noStrike" kern="1200" cap="none" spc="0" normalizeH="0" baseline="0" noProof="0" dirty="0">
              <a:ln>
                <a:noFill/>
              </a:ln>
              <a:solidFill>
                <a:srgbClr val="00A94F"/>
              </a:solidFill>
              <a:effectLst/>
              <a:uLnTx/>
              <a:uFillTx/>
              <a:latin typeface="+mj-lt"/>
              <a:ea typeface="Times New Roman" panose="02020603050405020304" pitchFamily="18" charset="0"/>
              <a:cs typeface="+mn-cs"/>
            </a:endParaRPr>
          </a:p>
        </p:txBody>
      </p:sp>
      <p:graphicFrame>
        <p:nvGraphicFramePr>
          <p:cNvPr id="6" name="Диаграмма 5"/>
          <p:cNvGraphicFramePr>
            <a:graphicFrameLocks noGrp="1"/>
          </p:cNvGraphicFramePr>
          <p:nvPr/>
        </p:nvGraphicFramePr>
        <p:xfrm>
          <a:off x="1612664" y="1156564"/>
          <a:ext cx="9209942" cy="561242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ChangeArrowheads="1"/>
          </p:cNvSpPr>
          <p:nvPr/>
        </p:nvSpPr>
        <p:spPr bwMode="auto">
          <a:xfrm>
            <a:off x="3094355" y="16510"/>
            <a:ext cx="9097645" cy="13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base" hangingPunct="1">
              <a:spcBef>
                <a:spcPct val="0"/>
              </a:spcBef>
              <a:spcAft>
                <a:spcPct val="0"/>
              </a:spcAft>
            </a:pPr>
            <a:r>
              <a:rPr lang="ru-RU" altLang="ru-RU" sz="3200" b="1" dirty="0">
                <a:solidFill>
                  <a:srgbClr val="00A94F"/>
                </a:solidFill>
                <a:latin typeface="+mj-lt"/>
              </a:rPr>
              <a:t>Динамика вытеснения нефти месторождения </a:t>
            </a:r>
            <a:r>
              <a:rPr lang="ru-RU" altLang="ru-RU" sz="3200" b="1" dirty="0" err="1">
                <a:solidFill>
                  <a:srgbClr val="00A94F"/>
                </a:solidFill>
                <a:latin typeface="+mj-lt"/>
              </a:rPr>
              <a:t>Кульжан</a:t>
            </a:r>
            <a:r>
              <a:rPr lang="ru-RU" altLang="ru-RU" sz="3200" b="1" dirty="0">
                <a:solidFill>
                  <a:srgbClr val="00A94F"/>
                </a:solidFill>
                <a:latin typeface="+mj-lt"/>
              </a:rPr>
              <a:t> </a:t>
            </a:r>
            <a:r>
              <a:rPr lang="ru-RU" altLang="ru-RU" sz="3200" b="1" dirty="0" err="1">
                <a:solidFill>
                  <a:srgbClr val="00A94F"/>
                </a:solidFill>
                <a:latin typeface="+mj-lt"/>
              </a:rPr>
              <a:t>полиакриламидом</a:t>
            </a:r>
          </a:p>
        </p:txBody>
      </p:sp>
      <p:graphicFrame>
        <p:nvGraphicFramePr>
          <p:cNvPr id="6" name="Диаграмма 5"/>
          <p:cNvGraphicFramePr>
            <a:graphicFrameLocks noGrp="1"/>
          </p:cNvGraphicFramePr>
          <p:nvPr/>
        </p:nvGraphicFramePr>
        <p:xfrm>
          <a:off x="1575484" y="984103"/>
          <a:ext cx="9209942" cy="5612423"/>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ChangeArrowheads="1"/>
          </p:cNvSpPr>
          <p:nvPr/>
        </p:nvSpPr>
        <p:spPr bwMode="auto">
          <a:xfrm>
            <a:off x="3254375" y="635"/>
            <a:ext cx="8937625" cy="129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base" hangingPunct="1">
              <a:spcBef>
                <a:spcPct val="0"/>
              </a:spcBef>
              <a:spcAft>
                <a:spcPct val="0"/>
              </a:spcAft>
            </a:pPr>
            <a:r>
              <a:rPr kumimoji="0" lang="ru-RU" altLang="ru-RU" sz="3200" b="1" i="0" u="none" strike="noStrike" kern="1200" cap="none" spc="0" normalizeH="0" baseline="0" noProof="0" dirty="0">
                <a:ln>
                  <a:noFill/>
                </a:ln>
                <a:solidFill>
                  <a:srgbClr val="00A94F"/>
                </a:solidFill>
                <a:effectLst/>
                <a:uLnTx/>
                <a:uFillTx/>
                <a:latin typeface="+mj-lt"/>
                <a:ea typeface="+mn-ea"/>
                <a:cs typeface="+mn-cs"/>
              </a:rPr>
              <a:t>Динамика вытеснения нефти месторождения </a:t>
            </a:r>
            <a:r>
              <a:rPr kumimoji="0" lang="ru-RU" altLang="ru-RU" sz="3200" b="1" i="0" u="none" strike="noStrike" kern="1200" cap="none" spc="0" normalizeH="0" baseline="0" noProof="0" dirty="0" err="1">
                <a:ln>
                  <a:noFill/>
                </a:ln>
                <a:solidFill>
                  <a:srgbClr val="00A94F"/>
                </a:solidFill>
                <a:effectLst/>
                <a:uLnTx/>
                <a:uFillTx/>
                <a:latin typeface="+mj-lt"/>
                <a:ea typeface="+mn-ea"/>
                <a:cs typeface="+mn-cs"/>
              </a:rPr>
              <a:t>Кульжан</a:t>
            </a:r>
            <a:r>
              <a:rPr kumimoji="0" lang="ru-RU" altLang="ru-RU" sz="3200" b="1" i="0" u="none" strike="noStrike" kern="1200" cap="none" spc="0" normalizeH="0" baseline="0" noProof="0" dirty="0">
                <a:ln>
                  <a:noFill/>
                </a:ln>
                <a:solidFill>
                  <a:srgbClr val="00A94F"/>
                </a:solidFill>
                <a:effectLst/>
                <a:uLnTx/>
                <a:uFillTx/>
                <a:latin typeface="+mj-lt"/>
                <a:ea typeface="+mn-ea"/>
                <a:cs typeface="+mn-cs"/>
              </a:rPr>
              <a:t> водогазовой смесью 2</a:t>
            </a:r>
            <a:r>
              <a:rPr lang="ru-RU" altLang="ru-RU" sz="3200" b="1" dirty="0">
                <a:solidFill>
                  <a:srgbClr val="00A94F"/>
                </a:solidFill>
                <a:latin typeface="+mj-lt"/>
              </a:rPr>
              <a:t>5% </a:t>
            </a:r>
          </a:p>
        </p:txBody>
      </p:sp>
      <p:graphicFrame>
        <p:nvGraphicFramePr>
          <p:cNvPr id="5" name="Диаграмма 4"/>
          <p:cNvGraphicFramePr>
            <a:graphicFrameLocks noGrp="1"/>
          </p:cNvGraphicFramePr>
          <p:nvPr/>
        </p:nvGraphicFramePr>
        <p:xfrm>
          <a:off x="815942" y="664098"/>
          <a:ext cx="11084826" cy="675973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a:extLst>
              <a:ext uri="{FF2B5EF4-FFF2-40B4-BE49-F238E27FC236}">
                <a16:creationId xmlns:a16="http://schemas.microsoft.com/office/drawing/2014/main" id="{386DC99C-1958-457F-8AEC-09E0605F6925}"/>
              </a:ext>
            </a:extLst>
          </p:cNvPr>
          <p:cNvSpPr>
            <a:spLocks noGrp="1"/>
          </p:cNvSpPr>
          <p:nvPr>
            <p:ph type="title"/>
          </p:nvPr>
        </p:nvSpPr>
        <p:spPr>
          <a:xfrm>
            <a:off x="552261" y="1154112"/>
            <a:ext cx="11181030" cy="5559426"/>
          </a:xfrm>
        </p:spPr>
        <p:txBody>
          <a:bodyPr/>
          <a:lstStyle/>
          <a:p>
            <a:pPr algn="l">
              <a:lnSpc>
                <a:spcPct val="150000"/>
              </a:lnSpc>
            </a:pPr>
            <a:br>
              <a:rPr lang="ru-RU" altLang="ru-RU" sz="1800" dirty="0">
                <a:latin typeface="+mn-lt"/>
              </a:rPr>
            </a:br>
            <a:r>
              <a:rPr lang="ru-RU" altLang="ru-RU" sz="2200" dirty="0">
                <a:latin typeface="+mn-lt"/>
              </a:rPr>
              <a:t>1. Исследование процесса вытеснения маловязкой нефти месторождения Аксай из насыпных моделей пласта водой и водогазовыми смесями без ПАВ, а также с добавлением ПАВ.</a:t>
            </a:r>
            <a:br>
              <a:rPr lang="ru-RU" altLang="ru-RU" sz="2200" dirty="0">
                <a:latin typeface="+mn-lt"/>
              </a:rPr>
            </a:br>
            <a:r>
              <a:rPr lang="ru-RU" altLang="ru-RU" sz="2200" dirty="0">
                <a:latin typeface="+mn-lt"/>
              </a:rPr>
              <a:t>2. Проведение фильтрационных экспериментов с параметрами моделей, характеризующими пласт на текущей стадии разработки.</a:t>
            </a:r>
            <a:br>
              <a:rPr lang="ru-RU" altLang="ru-RU" sz="2200" dirty="0">
                <a:latin typeface="+mn-lt"/>
              </a:rPr>
            </a:br>
            <a:r>
              <a:rPr lang="ru-RU" altLang="ru-RU" sz="2200" dirty="0">
                <a:latin typeface="+mn-lt"/>
              </a:rPr>
              <a:t>3.Подтверждение расчетного значения прироста коэффициента вытеснения</a:t>
            </a:r>
            <a:br>
              <a:rPr lang="ru-RU" altLang="ru-RU" sz="2200" dirty="0">
                <a:latin typeface="+mn-lt"/>
              </a:rPr>
            </a:br>
            <a:r>
              <a:rPr lang="ru-RU" altLang="ru-RU" sz="2200" dirty="0">
                <a:latin typeface="+mn-lt"/>
              </a:rPr>
              <a:t>4. Определение области оптимального входного </a:t>
            </a:r>
            <a:r>
              <a:rPr lang="ru-RU" altLang="ru-RU" sz="2200" dirty="0" err="1">
                <a:latin typeface="+mn-lt"/>
              </a:rPr>
              <a:t>газосодержания</a:t>
            </a:r>
            <a:r>
              <a:rPr lang="ru-RU" altLang="ru-RU" sz="2200" dirty="0">
                <a:latin typeface="+mn-lt"/>
              </a:rPr>
              <a:t> водогазовой смеси</a:t>
            </a:r>
            <a:br>
              <a:rPr lang="ru-RU" altLang="ru-RU" sz="2200" dirty="0">
                <a:latin typeface="+mn-lt"/>
              </a:rPr>
            </a:br>
            <a:r>
              <a:rPr lang="ru-RU" altLang="ru-RU" sz="2200" dirty="0">
                <a:latin typeface="+mn-lt"/>
              </a:rPr>
              <a:t>5.  В дальнейшем на стенде будут проведены исследования подавления </a:t>
            </a:r>
            <a:r>
              <a:rPr lang="ru-RU" altLang="ru-RU" sz="2200" dirty="0" err="1">
                <a:latin typeface="+mn-lt"/>
              </a:rPr>
              <a:t>коалесценции</a:t>
            </a:r>
            <a:r>
              <a:rPr lang="ru-RU" altLang="ru-RU" sz="2200" dirty="0">
                <a:latin typeface="+mn-lt"/>
              </a:rPr>
              <a:t> газовых пузырьков для повышения стабильности закачиваемой в пласт водогазовой смеси.</a:t>
            </a:r>
            <a:br>
              <a:rPr lang="ru-RU" altLang="ru-RU" sz="1800" dirty="0">
                <a:latin typeface="+mn-lt"/>
              </a:rPr>
            </a:br>
            <a:endParaRPr lang="ru-RU" altLang="ru-RU" sz="1800" dirty="0">
              <a:latin typeface="+mn-lt"/>
            </a:endParaRPr>
          </a:p>
        </p:txBody>
      </p:sp>
      <p:sp>
        <p:nvSpPr>
          <p:cNvPr id="4100" name="Заголовок 1">
            <a:extLst>
              <a:ext uri="{FF2B5EF4-FFF2-40B4-BE49-F238E27FC236}">
                <a16:creationId xmlns:a16="http://schemas.microsoft.com/office/drawing/2014/main" id="{7D9F2DE3-FCC1-4475-ACA9-A3986FB2B857}"/>
              </a:ext>
            </a:extLst>
          </p:cNvPr>
          <p:cNvSpPr>
            <a:spLocks/>
          </p:cNvSpPr>
          <p:nvPr/>
        </p:nvSpPr>
        <p:spPr bwMode="auto">
          <a:xfrm>
            <a:off x="3098305" y="691356"/>
            <a:ext cx="6702271"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4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Основные задачи</a:t>
            </a:r>
            <a:r>
              <a:rPr kumimoji="0" lang="en-US" altLang="ru-RU" sz="4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 </a:t>
            </a:r>
            <a:r>
              <a:rPr kumimoji="0" lang="ru-RU" altLang="ru-RU" sz="40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исследований</a:t>
            </a:r>
          </a:p>
        </p:txBody>
      </p:sp>
      <p:pic>
        <p:nvPicPr>
          <p:cNvPr id="2" name="Picture 4" descr="dc79769eff">
            <a:extLst>
              <a:ext uri="{FF2B5EF4-FFF2-40B4-BE49-F238E27FC236}">
                <a16:creationId xmlns:a16="http://schemas.microsoft.com/office/drawing/2014/main" id="{2476B545-56A8-4F1D-1E1F-3267BFA13C48}"/>
              </a:ext>
            </a:extLst>
          </p:cNvPr>
          <p:cNvPicPr>
            <a:picLocks noChangeAspect="1"/>
          </p:cNvPicPr>
          <p:nvPr/>
        </p:nvPicPr>
        <p:blipFill>
          <a:blip r:embed="rId2"/>
          <a:stretch>
            <a:fillRect/>
          </a:stretch>
        </p:blipFill>
        <p:spPr>
          <a:xfrm>
            <a:off x="131445" y="152400"/>
            <a:ext cx="2795905" cy="8318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D0BBFD00-7BFF-4C1A-B28C-56B7E4DCF7EF}"/>
              </a:ext>
            </a:extLst>
          </p:cNvPr>
          <p:cNvGraphicFramePr>
            <a:graphicFrameLocks noGrp="1"/>
          </p:cNvGraphicFramePr>
          <p:nvPr>
            <p:extLst>
              <p:ext uri="{D42A27DB-BD31-4B8C-83A1-F6EECF244321}">
                <p14:modId xmlns:p14="http://schemas.microsoft.com/office/powerpoint/2010/main" val="943633588"/>
              </p:ext>
            </p:extLst>
          </p:nvPr>
        </p:nvGraphicFramePr>
        <p:xfrm>
          <a:off x="2927350" y="1701486"/>
          <a:ext cx="7487215" cy="4584561"/>
        </p:xfrm>
        <a:graphic>
          <a:graphicData uri="http://schemas.openxmlformats.org/drawingml/2006/table">
            <a:tbl>
              <a:tblPr firstRow="1" firstCol="1" lastRow="1" lastCol="1" bandRow="1" bandCol="1"/>
              <a:tblGrid>
                <a:gridCol w="693260">
                  <a:extLst>
                    <a:ext uri="{9D8B030D-6E8A-4147-A177-3AD203B41FA5}">
                      <a16:colId xmlns:a16="http://schemas.microsoft.com/office/drawing/2014/main" val="2210974484"/>
                    </a:ext>
                  </a:extLst>
                </a:gridCol>
                <a:gridCol w="3965451">
                  <a:extLst>
                    <a:ext uri="{9D8B030D-6E8A-4147-A177-3AD203B41FA5}">
                      <a16:colId xmlns:a16="http://schemas.microsoft.com/office/drawing/2014/main" val="3877822888"/>
                    </a:ext>
                  </a:extLst>
                </a:gridCol>
                <a:gridCol w="1247869">
                  <a:extLst>
                    <a:ext uri="{9D8B030D-6E8A-4147-A177-3AD203B41FA5}">
                      <a16:colId xmlns:a16="http://schemas.microsoft.com/office/drawing/2014/main" val="2547219929"/>
                    </a:ext>
                  </a:extLst>
                </a:gridCol>
                <a:gridCol w="1580635">
                  <a:extLst>
                    <a:ext uri="{9D8B030D-6E8A-4147-A177-3AD203B41FA5}">
                      <a16:colId xmlns:a16="http://schemas.microsoft.com/office/drawing/2014/main" val="1337485122"/>
                    </a:ext>
                  </a:extLst>
                </a:gridCol>
              </a:tblGrid>
              <a:tr h="333273">
                <a:tc>
                  <a:txBody>
                    <a:bodyPr/>
                    <a:lstStyle/>
                    <a:p>
                      <a:pPr algn="ctr"/>
                      <a:r>
                        <a:rPr lang="ru-RU" sz="1100" b="1">
                          <a:effectLst/>
                          <a:latin typeface="Times New Roman" panose="02020603050405020304" pitchFamily="18" charset="0"/>
                          <a:ea typeface="Times New Roman" panose="02020603050405020304" pitchFamily="18" charset="0"/>
                        </a:rPr>
                        <a:t>№ п./п.</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Times New Roman" panose="02020603050405020304" pitchFamily="18" charset="0"/>
                          <a:ea typeface="Times New Roman" panose="02020603050405020304" pitchFamily="18" charset="0"/>
                        </a:rPr>
                        <a:t>Наименование</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Times New Roman" panose="02020603050405020304" pitchFamily="18" charset="0"/>
                          <a:ea typeface="Times New Roman" panose="02020603050405020304" pitchFamily="18" charset="0"/>
                        </a:rPr>
                        <a:t>Единицы измерения</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Times New Roman" panose="02020603050405020304" pitchFamily="18" charset="0"/>
                          <a:ea typeface="Times New Roman" panose="02020603050405020304" pitchFamily="18" charset="0"/>
                        </a:rPr>
                        <a:t>Значения</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481038"/>
                  </a:ext>
                </a:extLst>
              </a:tr>
              <a:tr h="225157">
                <a:tc>
                  <a:txBody>
                    <a:bodyPr/>
                    <a:lstStyle/>
                    <a:p>
                      <a:pPr algn="ctr"/>
                      <a:r>
                        <a:rPr lang="ru-RU" sz="1100">
                          <a:effectLst/>
                          <a:latin typeface="Times New Roman" panose="02020603050405020304" pitchFamily="18" charset="0"/>
                          <a:ea typeface="Times New Roman" panose="02020603050405020304" pitchFamily="18" charset="0"/>
                        </a:rPr>
                        <a:t>1</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Месторождение</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effectLst/>
                          <a:latin typeface="Times New Roman" panose="02020603050405020304" pitchFamily="18" charset="0"/>
                          <a:ea typeface="Times New Roman" panose="02020603050405020304" pitchFamily="18" charset="0"/>
                        </a:rPr>
                        <a:t>1</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kk-KZ" sz="1100" dirty="0">
                          <a:effectLst/>
                          <a:latin typeface="Times New Roman" panose="02020603050405020304" pitchFamily="18" charset="0"/>
                          <a:ea typeface="Times New Roman" panose="02020603050405020304" pitchFamily="18" charset="0"/>
                        </a:rPr>
                        <a:t>Аксай</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223377"/>
                  </a:ext>
                </a:extLst>
              </a:tr>
              <a:tr h="225157">
                <a:tc>
                  <a:txBody>
                    <a:bodyPr/>
                    <a:lstStyle/>
                    <a:p>
                      <a:pPr algn="ctr"/>
                      <a:r>
                        <a:rPr lang="ru-RU" sz="1100">
                          <a:effectLst/>
                          <a:latin typeface="Times New Roman" panose="02020603050405020304" pitchFamily="18" charset="0"/>
                          <a:ea typeface="Times New Roman" panose="02020603050405020304" pitchFamily="18" charset="0"/>
                        </a:rPr>
                        <a:t>2</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Times New Roman" panose="02020603050405020304" pitchFamily="18" charset="0"/>
                        </a:rPr>
                        <a:t>Эксплуатационный горизонт</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 </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dirty="0">
                          <a:effectLst/>
                          <a:latin typeface="Times New Roman" panose="02020603050405020304" pitchFamily="18" charset="0"/>
                          <a:ea typeface="Times New Roman" panose="02020603050405020304" pitchFamily="18" charset="0"/>
                        </a:rPr>
                        <a:t>M-II-4</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37611"/>
                  </a:ext>
                </a:extLst>
              </a:tr>
              <a:tr h="999818">
                <a:tc>
                  <a:txBody>
                    <a:bodyPr/>
                    <a:lstStyle/>
                    <a:p>
                      <a:pPr algn="ctr"/>
                      <a:r>
                        <a:rPr lang="ru-RU" sz="1100">
                          <a:effectLst/>
                          <a:latin typeface="Times New Roman" panose="02020603050405020304" pitchFamily="18" charset="0"/>
                          <a:ea typeface="Times New Roman" panose="02020603050405020304" pitchFamily="18" charset="0"/>
                        </a:rPr>
                        <a:t>3</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Тип коллектора (терригенный, карбонатный, поровый, трещиноватый и т.п.), средняя проницаемость</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 </a:t>
                      </a:r>
                      <a:endParaRPr lang="ru-RU" sz="900" dirty="0">
                        <a:effectLst/>
                        <a:latin typeface="Times New Roman" panose="02020603050405020304" pitchFamily="18" charset="0"/>
                        <a:ea typeface="Times New Roman" panose="02020603050405020304" pitchFamily="18" charset="0"/>
                      </a:endParaRPr>
                    </a:p>
                    <a:p>
                      <a:pPr algn="ctr"/>
                      <a:r>
                        <a:rPr lang="ru-RU" sz="1100" dirty="0">
                          <a:effectLst/>
                          <a:latin typeface="Times New Roman" panose="02020603050405020304" pitchFamily="18" charset="0"/>
                          <a:ea typeface="Times New Roman" panose="02020603050405020304" pitchFamily="18" charset="0"/>
                        </a:rPr>
                        <a:t>мкм</a:t>
                      </a:r>
                      <a:r>
                        <a:rPr lang="ru-RU" sz="1100" baseline="30000" dirty="0">
                          <a:effectLst/>
                          <a:latin typeface="Times New Roman" panose="02020603050405020304" pitchFamily="18" charset="0"/>
                          <a:ea typeface="Times New Roman" panose="02020603050405020304" pitchFamily="18" charset="0"/>
                        </a:rPr>
                        <a:t>2</a:t>
                      </a:r>
                      <a:endParaRPr lang="ru-RU" sz="900" baseline="30000" dirty="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ArialMT"/>
                        </a:rPr>
                        <a:t>терригенно-поровый</a:t>
                      </a:r>
                    </a:p>
                    <a:p>
                      <a:pPr algn="ctr"/>
                      <a:r>
                        <a:rPr lang="ru-RU" sz="1100" dirty="0">
                          <a:effectLst/>
                          <a:latin typeface="Times New Roman" panose="02020603050405020304" pitchFamily="18" charset="0"/>
                          <a:ea typeface="Calibri" panose="020F0502020204030204" pitchFamily="34" charset="0"/>
                        </a:rPr>
                        <a:t>0,08</a:t>
                      </a:r>
                      <a:endParaRPr lang="ru-RU" sz="11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510669"/>
                  </a:ext>
                </a:extLst>
              </a:tr>
              <a:tr h="225157">
                <a:tc>
                  <a:txBody>
                    <a:bodyPr/>
                    <a:lstStyle/>
                    <a:p>
                      <a:pPr algn="ctr"/>
                      <a:r>
                        <a:rPr lang="ru-RU" sz="1100">
                          <a:effectLst/>
                          <a:latin typeface="Times New Roman" panose="02020603050405020304" pitchFamily="18" charset="0"/>
                          <a:ea typeface="Times New Roman" panose="02020603050405020304" pitchFamily="18" charset="0"/>
                        </a:rPr>
                        <a:t>4</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Пластовое давление, Р</a:t>
                      </a:r>
                      <a:r>
                        <a:rPr lang="ru-RU" sz="1100" baseline="-25000">
                          <a:effectLst/>
                          <a:latin typeface="Times New Roman" panose="02020603050405020304" pitchFamily="18" charset="0"/>
                          <a:ea typeface="Times New Roman" panose="02020603050405020304" pitchFamily="18" charset="0"/>
                        </a:rPr>
                        <a:t>пл</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МПа</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15,3</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05235"/>
                  </a:ext>
                </a:extLst>
              </a:tr>
              <a:tr h="499909">
                <a:tc>
                  <a:txBody>
                    <a:bodyPr/>
                    <a:lstStyle/>
                    <a:p>
                      <a:pPr algn="ctr"/>
                      <a:r>
                        <a:rPr lang="ru-RU" sz="1100">
                          <a:effectLst/>
                          <a:latin typeface="Times New Roman" panose="02020603050405020304" pitchFamily="18" charset="0"/>
                          <a:ea typeface="Times New Roman" panose="02020603050405020304" pitchFamily="18" charset="0"/>
                        </a:rPr>
                        <a:t>5</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Times New Roman" panose="02020603050405020304" pitchFamily="18" charset="0"/>
                        </a:rPr>
                        <a:t>Имеющиеся ресурсы газа (расход газа при стандартных условиях), </a:t>
                      </a:r>
                      <a:r>
                        <a:rPr lang="en-US" sz="1100" dirty="0">
                          <a:effectLst/>
                          <a:latin typeface="Times New Roman" panose="02020603050405020304" pitchFamily="18" charset="0"/>
                          <a:ea typeface="Times New Roman" panose="02020603050405020304" pitchFamily="18" charset="0"/>
                        </a:rPr>
                        <a:t>Q</a:t>
                      </a:r>
                      <a:r>
                        <a:rPr lang="ru-RU" sz="1100" baseline="-25000" dirty="0" err="1">
                          <a:effectLst/>
                          <a:latin typeface="Times New Roman" panose="02020603050405020304" pitchFamily="18" charset="0"/>
                          <a:ea typeface="Times New Roman" panose="02020603050405020304" pitchFamily="18" charset="0"/>
                        </a:rPr>
                        <a:t>г.с.у</a:t>
                      </a:r>
                      <a:r>
                        <a:rPr lang="ru-RU" sz="1100" baseline="-25000" dirty="0">
                          <a:effectLst/>
                          <a:latin typeface="Times New Roman" panose="02020603050405020304" pitchFamily="18" charset="0"/>
                          <a:ea typeface="Times New Roman" panose="02020603050405020304" pitchFamily="18" charset="0"/>
                        </a:rPr>
                        <a:t>.</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тыс.м3/</a:t>
                      </a:r>
                      <a:r>
                        <a:rPr lang="ru-RU" sz="1100" dirty="0" err="1">
                          <a:effectLst/>
                          <a:latin typeface="Times New Roman" panose="02020603050405020304" pitchFamily="18" charset="0"/>
                          <a:ea typeface="Times New Roman" panose="02020603050405020304" pitchFamily="18" charset="0"/>
                        </a:rPr>
                        <a:t>сут</a:t>
                      </a:r>
                      <a:endParaRPr lang="ru-RU" sz="900" dirty="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379,604</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436384"/>
                  </a:ext>
                </a:extLst>
              </a:tr>
              <a:tr h="225157">
                <a:tc>
                  <a:txBody>
                    <a:bodyPr/>
                    <a:lstStyle/>
                    <a:p>
                      <a:pPr algn="ctr"/>
                      <a:r>
                        <a:rPr lang="ru-RU" sz="1100">
                          <a:effectLst/>
                          <a:latin typeface="Times New Roman" panose="02020603050405020304" pitchFamily="18" charset="0"/>
                          <a:ea typeface="Times New Roman" panose="02020603050405020304" pitchFamily="18" charset="0"/>
                        </a:rPr>
                        <a:t>6</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Плотность пластовой нефти, ρ</a:t>
                      </a:r>
                      <a:r>
                        <a:rPr lang="ru-RU" sz="1100" baseline="-25000">
                          <a:effectLst/>
                          <a:latin typeface="Times New Roman" panose="02020603050405020304" pitchFamily="18" charset="0"/>
                          <a:ea typeface="Times New Roman" panose="02020603050405020304" pitchFamily="18" charset="0"/>
                        </a:rPr>
                        <a:t>н.пл</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кг/м</a:t>
                      </a:r>
                      <a:r>
                        <a:rPr lang="ru-RU" sz="1100" baseline="30000">
                          <a:effectLst/>
                          <a:latin typeface="Times New Roman" panose="02020603050405020304" pitchFamily="18" charset="0"/>
                          <a:ea typeface="Times New Roman" panose="02020603050405020304" pitchFamily="18" charset="0"/>
                        </a:rPr>
                        <a:t>3</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706,0</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800294"/>
                  </a:ext>
                </a:extLst>
              </a:tr>
              <a:tr h="225157">
                <a:tc>
                  <a:txBody>
                    <a:bodyPr/>
                    <a:lstStyle/>
                    <a:p>
                      <a:pPr algn="ctr"/>
                      <a:r>
                        <a:rPr lang="ru-RU" sz="1100">
                          <a:effectLst/>
                          <a:latin typeface="Times New Roman" panose="02020603050405020304" pitchFamily="18" charset="0"/>
                          <a:ea typeface="Times New Roman" panose="02020603050405020304" pitchFamily="18" charset="0"/>
                        </a:rPr>
                        <a:t>7</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Плотность дегазированной нефти, ρ</a:t>
                      </a:r>
                      <a:r>
                        <a:rPr lang="ru-RU" sz="1100" baseline="-25000">
                          <a:effectLst/>
                          <a:latin typeface="Times New Roman" panose="02020603050405020304" pitchFamily="18" charset="0"/>
                          <a:ea typeface="Times New Roman" panose="02020603050405020304" pitchFamily="18" charset="0"/>
                        </a:rPr>
                        <a:t>н.дег</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кг/м</a:t>
                      </a:r>
                      <a:r>
                        <a:rPr lang="ru-RU" sz="1100" baseline="30000">
                          <a:effectLst/>
                          <a:latin typeface="Times New Roman" panose="02020603050405020304" pitchFamily="18" charset="0"/>
                          <a:ea typeface="Times New Roman" panose="02020603050405020304" pitchFamily="18" charset="0"/>
                        </a:rPr>
                        <a:t>3</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817,1</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597643"/>
                  </a:ext>
                </a:extLst>
              </a:tr>
              <a:tr h="225157">
                <a:tc>
                  <a:txBody>
                    <a:bodyPr/>
                    <a:lstStyle/>
                    <a:p>
                      <a:pPr algn="ctr"/>
                      <a:r>
                        <a:rPr lang="ru-RU" sz="1100">
                          <a:effectLst/>
                          <a:latin typeface="Times New Roman" panose="02020603050405020304" pitchFamily="18" charset="0"/>
                          <a:ea typeface="Times New Roman" panose="02020603050405020304" pitchFamily="18" charset="0"/>
                        </a:rPr>
                        <a:t>8</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Газовый фактор нефти, Г</a:t>
                      </a:r>
                      <a:r>
                        <a:rPr lang="ru-RU" sz="1100" baseline="-25000">
                          <a:effectLst/>
                          <a:latin typeface="Times New Roman" panose="02020603050405020304" pitchFamily="18" charset="0"/>
                          <a:ea typeface="Times New Roman" panose="02020603050405020304" pitchFamily="18" charset="0"/>
                        </a:rPr>
                        <a:t>ф</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м3/м3</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119,7</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539445"/>
                  </a:ext>
                </a:extLst>
              </a:tr>
              <a:tr h="225157">
                <a:tc>
                  <a:txBody>
                    <a:bodyPr/>
                    <a:lstStyle/>
                    <a:p>
                      <a:pPr algn="ctr"/>
                      <a:r>
                        <a:rPr lang="ru-RU" sz="1100">
                          <a:effectLst/>
                          <a:latin typeface="Times New Roman" panose="02020603050405020304" pitchFamily="18" charset="0"/>
                          <a:ea typeface="Times New Roman" panose="02020603050405020304" pitchFamily="18" charset="0"/>
                        </a:rPr>
                        <a:t>9</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Давление насыщения, </a:t>
                      </a:r>
                      <a:r>
                        <a:rPr lang="en-US" sz="1100">
                          <a:effectLst/>
                          <a:latin typeface="Times New Roman" panose="02020603050405020304" pitchFamily="18" charset="0"/>
                          <a:ea typeface="Times New Roman" panose="02020603050405020304" pitchFamily="18" charset="0"/>
                        </a:rPr>
                        <a:t>P</a:t>
                      </a:r>
                      <a:r>
                        <a:rPr lang="ru-RU" sz="1100" baseline="-25000">
                          <a:effectLst/>
                          <a:latin typeface="Times New Roman" panose="02020603050405020304" pitchFamily="18" charset="0"/>
                          <a:ea typeface="Times New Roman" panose="02020603050405020304" pitchFamily="18" charset="0"/>
                        </a:rPr>
                        <a:t>нас</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МПа</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10,6</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397724"/>
                  </a:ext>
                </a:extLst>
              </a:tr>
              <a:tr h="333273">
                <a:tc>
                  <a:txBody>
                    <a:bodyPr/>
                    <a:lstStyle/>
                    <a:p>
                      <a:pPr algn="ctr"/>
                      <a:r>
                        <a:rPr lang="ru-RU" sz="1100">
                          <a:effectLst/>
                          <a:latin typeface="Times New Roman" panose="02020603050405020304" pitchFamily="18" charset="0"/>
                          <a:ea typeface="Times New Roman" panose="02020603050405020304" pitchFamily="18" charset="0"/>
                        </a:rPr>
                        <a:t>10</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Вязкость пластовой нефти при пластовой температуре, μ</a:t>
                      </a:r>
                      <a:r>
                        <a:rPr lang="ru-RU" sz="1100" baseline="-25000">
                          <a:effectLst/>
                          <a:latin typeface="Times New Roman" panose="02020603050405020304" pitchFamily="18" charset="0"/>
                          <a:ea typeface="Times New Roman" panose="02020603050405020304" pitchFamily="18" charset="0"/>
                        </a:rPr>
                        <a:t>н.пл</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мПа*с</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0,70</a:t>
                      </a:r>
                      <a:r>
                        <a:rPr lang="ru-RU" sz="1100" dirty="0">
                          <a:solidFill>
                            <a:srgbClr val="000000"/>
                          </a:solidFill>
                          <a:effectLst/>
                          <a:latin typeface="Times New Roman" panose="02020603050405020304" pitchFamily="18" charset="0"/>
                          <a:ea typeface="Times New Roman" panose="02020603050405020304" pitchFamily="18" charset="0"/>
                        </a:rPr>
                        <a:t> </a:t>
                      </a:r>
                      <a:endParaRPr lang="ru-RU" sz="900" dirty="0">
                        <a:solidFill>
                          <a:srgbClr val="000000"/>
                        </a:solidFill>
                        <a:effectLst/>
                        <a:latin typeface="Times New Roman" panose="02020603050405020304" pitchFamily="18" charset="0"/>
                        <a:ea typeface="Times New Roman" panose="02020603050405020304" pitchFamily="18" charset="0"/>
                      </a:endParaRPr>
                    </a:p>
                    <a:p>
                      <a:pPr algn="ctr"/>
                      <a:r>
                        <a:rPr lang="ru-RU" sz="1100" dirty="0">
                          <a:effectLst/>
                          <a:latin typeface="Times New Roman" panose="02020603050405020304" pitchFamily="18" charset="0"/>
                          <a:ea typeface="Times New Roman" panose="02020603050405020304" pitchFamily="18" charset="0"/>
                        </a:rPr>
                        <a:t> </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113290"/>
                  </a:ext>
                </a:extLst>
              </a:tr>
              <a:tr h="387861">
                <a:tc>
                  <a:txBody>
                    <a:bodyPr/>
                    <a:lstStyle/>
                    <a:p>
                      <a:pPr algn="ctr"/>
                      <a:r>
                        <a:rPr lang="ru-RU" sz="1100">
                          <a:effectLst/>
                          <a:latin typeface="Times New Roman" panose="02020603050405020304" pitchFamily="18" charset="0"/>
                          <a:ea typeface="Times New Roman" panose="02020603050405020304" pitchFamily="18" charset="0"/>
                        </a:rPr>
                        <a:t>11</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Вязкость дегазированной нефти при температуре 20°С, μ</a:t>
                      </a:r>
                      <a:r>
                        <a:rPr lang="ru-RU" sz="1100" baseline="-25000">
                          <a:effectLst/>
                          <a:latin typeface="Times New Roman" panose="02020603050405020304" pitchFamily="18" charset="0"/>
                          <a:ea typeface="Times New Roman" panose="02020603050405020304" pitchFamily="18" charset="0"/>
                        </a:rPr>
                        <a:t>н.дег</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мПа*с</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7,24</a:t>
                      </a:r>
                      <a:r>
                        <a:rPr lang="en-US" sz="1100" dirty="0">
                          <a:effectLst/>
                          <a:latin typeface="Times New Roman" panose="02020603050405020304" pitchFamily="18" charset="0"/>
                          <a:ea typeface="Times New Roman" panose="02020603050405020304" pitchFamily="18" charset="0"/>
                        </a:rPr>
                        <a:t> </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285403"/>
                  </a:ext>
                </a:extLst>
              </a:tr>
              <a:tr h="225157">
                <a:tc>
                  <a:txBody>
                    <a:bodyPr/>
                    <a:lstStyle/>
                    <a:p>
                      <a:pPr algn="ctr"/>
                      <a:r>
                        <a:rPr lang="ru-RU" sz="1100">
                          <a:effectLst/>
                          <a:latin typeface="Times New Roman" panose="02020603050405020304" pitchFamily="18" charset="0"/>
                          <a:ea typeface="Times New Roman" panose="02020603050405020304" pitchFamily="18" charset="0"/>
                        </a:rPr>
                        <a:t>12</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Пластовая температура, Т</a:t>
                      </a:r>
                      <a:r>
                        <a:rPr lang="ru-RU" sz="1100" baseline="-25000">
                          <a:effectLst/>
                          <a:latin typeface="Times New Roman" panose="02020603050405020304" pitchFamily="18" charset="0"/>
                          <a:ea typeface="Times New Roman" panose="02020603050405020304" pitchFamily="18" charset="0"/>
                        </a:rPr>
                        <a:t>пл</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°С</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Calibri" panose="020F0502020204030204" pitchFamily="34" charset="0"/>
                        </a:rPr>
                        <a:t>70,35</a:t>
                      </a:r>
                      <a:endParaRPr lang="ru-RU" sz="900" dirty="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103635"/>
                  </a:ext>
                </a:extLst>
              </a:tr>
              <a:tr h="225157">
                <a:tc>
                  <a:txBody>
                    <a:bodyPr/>
                    <a:lstStyle/>
                    <a:p>
                      <a:pPr algn="ctr"/>
                      <a:r>
                        <a:rPr lang="ru-RU" sz="1100">
                          <a:effectLst/>
                          <a:latin typeface="Times New Roman" panose="02020603050405020304" pitchFamily="18" charset="0"/>
                          <a:ea typeface="Times New Roman" panose="02020603050405020304" pitchFamily="18" charset="0"/>
                        </a:rPr>
                        <a:t>13</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Times New Roman" panose="02020603050405020304" pitchFamily="18" charset="0"/>
                        </a:rPr>
                        <a:t>Плотность пластовой воды, ρ</a:t>
                      </a:r>
                      <a:r>
                        <a:rPr lang="ru-RU" sz="1100" baseline="-25000">
                          <a:effectLst/>
                          <a:latin typeface="Times New Roman" panose="02020603050405020304" pitchFamily="18" charset="0"/>
                          <a:ea typeface="Times New Roman" panose="02020603050405020304" pitchFamily="18" charset="0"/>
                        </a:rPr>
                        <a:t>пл</a:t>
                      </a:r>
                      <a:endParaRPr lang="ru-RU" sz="900">
                        <a:effectLst/>
                        <a:latin typeface="Times New Roman" panose="02020603050405020304" pitchFamily="18" charset="0"/>
                        <a:ea typeface="Times New Roman" panose="02020603050405020304" pitchFamily="18"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Times New Roman" panose="02020603050405020304" pitchFamily="18" charset="0"/>
                          <a:ea typeface="Times New Roman" panose="02020603050405020304" pitchFamily="18" charset="0"/>
                        </a:rPr>
                        <a:t>кг/м</a:t>
                      </a:r>
                      <a:r>
                        <a:rPr lang="ru-RU" sz="1100" baseline="30000">
                          <a:effectLst/>
                          <a:latin typeface="Times New Roman" panose="02020603050405020304" pitchFamily="18" charset="0"/>
                          <a:ea typeface="Times New Roman" panose="02020603050405020304" pitchFamily="18" charset="0"/>
                        </a:rPr>
                        <a:t>3</a:t>
                      </a:r>
                      <a:endParaRPr lang="ru-RU" sz="900">
                        <a:effectLst/>
                        <a:latin typeface="Times New Roman" panose="02020603050405020304" pitchFamily="18" charset="0"/>
                        <a:ea typeface="Times New Roman" panose="02020603050405020304" pitchFamily="18"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Times New Roman" panose="02020603050405020304" pitchFamily="18" charset="0"/>
                          <a:ea typeface="Times New Roman" panose="02020603050405020304" pitchFamily="18" charset="0"/>
                        </a:rPr>
                        <a:t>1050</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894189"/>
                  </a:ext>
                </a:extLst>
              </a:tr>
            </a:tbl>
          </a:graphicData>
        </a:graphic>
      </p:graphicFrame>
      <p:pic>
        <p:nvPicPr>
          <p:cNvPr id="4" name="Picture 4" descr="dc79769eff">
            <a:extLst>
              <a:ext uri="{FF2B5EF4-FFF2-40B4-BE49-F238E27FC236}">
                <a16:creationId xmlns:a16="http://schemas.microsoft.com/office/drawing/2014/main" id="{ADEDF346-578D-AFCB-8D73-D9DCFF92CD1E}"/>
              </a:ext>
            </a:extLst>
          </p:cNvPr>
          <p:cNvPicPr>
            <a:picLocks noChangeAspect="1"/>
          </p:cNvPicPr>
          <p:nvPr/>
        </p:nvPicPr>
        <p:blipFill>
          <a:blip r:embed="rId2"/>
          <a:stretch>
            <a:fillRect/>
          </a:stretch>
        </p:blipFill>
        <p:spPr>
          <a:xfrm>
            <a:off x="131445" y="152400"/>
            <a:ext cx="2795905" cy="831850"/>
          </a:xfrm>
          <a:prstGeom prst="rect">
            <a:avLst/>
          </a:prstGeom>
        </p:spPr>
      </p:pic>
      <p:sp>
        <p:nvSpPr>
          <p:cNvPr id="6" name="Заголовок 1">
            <a:extLst>
              <a:ext uri="{FF2B5EF4-FFF2-40B4-BE49-F238E27FC236}">
                <a16:creationId xmlns:a16="http://schemas.microsoft.com/office/drawing/2014/main" id="{845C0F5D-823D-0AFF-6F35-AD753DB54616}"/>
              </a:ext>
            </a:extLst>
          </p:cNvPr>
          <p:cNvSpPr>
            <a:spLocks noGrp="1"/>
          </p:cNvSpPr>
          <p:nvPr>
            <p:ph type="title"/>
          </p:nvPr>
        </p:nvSpPr>
        <p:spPr>
          <a:xfrm>
            <a:off x="3281045" y="635"/>
            <a:ext cx="8910320" cy="1417320"/>
          </a:xfrm>
        </p:spPr>
        <p:txBody>
          <a:bodyPr/>
          <a:lstStyle/>
          <a:p>
            <a:pPr algn="l"/>
            <a:r>
              <a:rPr lang="ru-RU" sz="3600" b="1" dirty="0">
                <a:solidFill>
                  <a:srgbClr val="00A94F"/>
                </a:solidFill>
              </a:rPr>
              <a:t>Краткая характеристика опытного участка</a:t>
            </a:r>
          </a:p>
        </p:txBody>
      </p:sp>
    </p:spTree>
    <p:extLst>
      <p:ext uri="{BB962C8B-B14F-4D97-AF65-F5344CB8AC3E}">
        <p14:creationId xmlns:p14="http://schemas.microsoft.com/office/powerpoint/2010/main" val="417145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a:extLst>
              <a:ext uri="{FF2B5EF4-FFF2-40B4-BE49-F238E27FC236}">
                <a16:creationId xmlns:a16="http://schemas.microsoft.com/office/drawing/2014/main" id="{9715B765-98FD-4FEC-B6C5-0F3366D9CE9C}"/>
              </a:ext>
            </a:extLst>
          </p:cNvPr>
          <p:cNvSpPr>
            <a:spLocks noChangeArrowheads="1"/>
          </p:cNvSpPr>
          <p:nvPr/>
        </p:nvSpPr>
        <p:spPr bwMode="auto">
          <a:xfrm>
            <a:off x="3142694" y="79501"/>
            <a:ext cx="895273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Результаты исследований при  вытеснении нефти водой и последующем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довытеснением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водогазовой смесью с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газосодержанием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13%.</a:t>
            </a:r>
            <a:endParaRPr kumimoji="0" lang="ru-RU" altLang="ru-RU" sz="2400" b="1" i="0" u="none" strike="noStrike" kern="1200" cap="none" spc="0" normalizeH="0" baseline="0" noProof="0" dirty="0">
              <a:ln>
                <a:noFill/>
              </a:ln>
              <a:solidFill>
                <a:srgbClr val="00B050"/>
              </a:solidFill>
              <a:effectLst/>
              <a:uLnTx/>
              <a:uFillTx/>
              <a:latin typeface="Calibri"/>
              <a:ea typeface="+mn-ea"/>
              <a:cs typeface="+mn-cs"/>
            </a:endParaRPr>
          </a:p>
        </p:txBody>
      </p:sp>
      <p:pic>
        <p:nvPicPr>
          <p:cNvPr id="2" name="Рисунок 1">
            <a:extLst>
              <a:ext uri="{FF2B5EF4-FFF2-40B4-BE49-F238E27FC236}">
                <a16:creationId xmlns:a16="http://schemas.microsoft.com/office/drawing/2014/main" id="{E7C1F4EE-8DD4-497F-9290-5653AD30DA4B}"/>
              </a:ext>
            </a:extLst>
          </p:cNvPr>
          <p:cNvPicPr>
            <a:picLocks noChangeAspect="1"/>
          </p:cNvPicPr>
          <p:nvPr/>
        </p:nvPicPr>
        <p:blipFill>
          <a:blip r:embed="rId2"/>
          <a:stretch>
            <a:fillRect/>
          </a:stretch>
        </p:blipFill>
        <p:spPr>
          <a:xfrm>
            <a:off x="855618" y="1413509"/>
            <a:ext cx="7818120" cy="4654188"/>
          </a:xfrm>
          <a:prstGeom prst="rect">
            <a:avLst/>
          </a:prstGeom>
        </p:spPr>
      </p:pic>
      <p:graphicFrame>
        <p:nvGraphicFramePr>
          <p:cNvPr id="3" name="Таблица 2">
            <a:extLst>
              <a:ext uri="{FF2B5EF4-FFF2-40B4-BE49-F238E27FC236}">
                <a16:creationId xmlns:a16="http://schemas.microsoft.com/office/drawing/2014/main" id="{95C8A01F-48EC-46C4-AB78-402BD3378B61}"/>
              </a:ext>
            </a:extLst>
          </p:cNvPr>
          <p:cNvGraphicFramePr>
            <a:graphicFrameLocks noGrp="1"/>
          </p:cNvGraphicFramePr>
          <p:nvPr/>
        </p:nvGraphicFramePr>
        <p:xfrm>
          <a:off x="8094930" y="2943697"/>
          <a:ext cx="4000500" cy="1861312"/>
        </p:xfrm>
        <a:graphic>
          <a:graphicData uri="http://schemas.openxmlformats.org/drawingml/2006/table">
            <a:tbl>
              <a:tblPr/>
              <a:tblGrid>
                <a:gridCol w="2971800">
                  <a:extLst>
                    <a:ext uri="{9D8B030D-6E8A-4147-A177-3AD203B41FA5}">
                      <a16:colId xmlns:a16="http://schemas.microsoft.com/office/drawing/2014/main" val="974894570"/>
                    </a:ext>
                  </a:extLst>
                </a:gridCol>
                <a:gridCol w="1028700">
                  <a:extLst>
                    <a:ext uri="{9D8B030D-6E8A-4147-A177-3AD203B41FA5}">
                      <a16:colId xmlns:a16="http://schemas.microsoft.com/office/drawing/2014/main" val="2217736331"/>
                    </a:ext>
                  </a:extLst>
                </a:gridCol>
              </a:tblGrid>
              <a:tr h="749935">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Коэффициент вытеснения нефти при </a:t>
                      </a:r>
                      <a:r>
                        <a:rPr lang="ru-RU" sz="1200" dirty="0" err="1">
                          <a:effectLst/>
                          <a:latin typeface="Times New Roman" panose="02020603050405020304" pitchFamily="18" charset="0"/>
                          <a:ea typeface="Times New Roman" panose="02020603050405020304" pitchFamily="18" charset="0"/>
                        </a:rPr>
                        <a:t>заводнении</a:t>
                      </a:r>
                      <a:r>
                        <a:rPr lang="ru-RU" sz="1200" dirty="0">
                          <a:effectLst/>
                          <a:latin typeface="Times New Roman" panose="02020603050405020304" pitchFamily="18" charset="0"/>
                          <a:ea typeface="Times New Roman" panose="02020603050405020304" pitchFamily="18" charset="0"/>
                        </a:rPr>
                        <a:t>,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470980"/>
                  </a:ext>
                </a:extLst>
              </a:tr>
              <a:tr h="1071245">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Коэффициент вытеснения нефти после водогазового воздействия,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0,761</a:t>
                      </a:r>
                    </a:p>
                    <a:p>
                      <a:pPr>
                        <a:lnSpc>
                          <a:spcPct val="150000"/>
                        </a:lnSpc>
                      </a:pPr>
                      <a:r>
                        <a:rPr lang="ru-RU" sz="1200" b="1"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562681"/>
                  </a:ext>
                </a:extLst>
              </a:tr>
            </a:tbl>
          </a:graphicData>
        </a:graphic>
      </p:graphicFrame>
      <p:pic>
        <p:nvPicPr>
          <p:cNvPr id="4" name="Picture 4" descr="dc79769eff">
            <a:extLst>
              <a:ext uri="{FF2B5EF4-FFF2-40B4-BE49-F238E27FC236}">
                <a16:creationId xmlns:a16="http://schemas.microsoft.com/office/drawing/2014/main" id="{76D7F14B-9E8C-72A9-A68F-D13999330A96}"/>
              </a:ext>
            </a:extLst>
          </p:cNvPr>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a:spLocks noGrp="1"/>
          </p:cNvSpPr>
          <p:nvPr>
            <p:ph idx="1"/>
          </p:nvPr>
        </p:nvSpPr>
        <p:spPr>
          <a:xfrm>
            <a:off x="1477645" y="4446270"/>
            <a:ext cx="9048115" cy="2214245"/>
          </a:xfrm>
        </p:spPr>
        <p:txBody>
          <a:bodyPr>
            <a:normAutofit/>
          </a:bodyPr>
          <a:lstStyle/>
          <a:p>
            <a:pPr algn="just"/>
            <a:r>
              <a:rPr lang="ru-RU" sz="2200" dirty="0">
                <a:solidFill>
                  <a:schemeClr val="tx1">
                    <a:lumMod val="75000"/>
                    <a:lumOff val="25000"/>
                  </a:schemeClr>
                </a:solidFill>
                <a:latin typeface="Arial" panose="020B0604020202020204" pitchFamily="34" charset="0"/>
                <a:cs typeface="Arial" panose="020B0604020202020204" pitchFamily="34" charset="0"/>
              </a:rPr>
              <a:t>Эффективная, надёжная и простая в обслуживании техника и технология для утилизации ПНГ и закачки водогазовой смеси в нагнетательные скважины.</a:t>
            </a:r>
          </a:p>
          <a:p>
            <a:pPr algn="just"/>
            <a:r>
              <a:rPr lang="ru-RU" sz="2200" dirty="0">
                <a:solidFill>
                  <a:schemeClr val="tx1">
                    <a:lumMod val="75000"/>
                    <a:lumOff val="25000"/>
                  </a:schemeClr>
                </a:solidFill>
                <a:latin typeface="Arial" panose="020B0604020202020204" pitchFamily="34" charset="0"/>
                <a:cs typeface="Arial" panose="020B0604020202020204" pitchFamily="34" charset="0"/>
              </a:rPr>
              <a:t>Оборудование, которое может успешно эксплуатироваться в промысловых условиях.</a:t>
            </a:r>
          </a:p>
        </p:txBody>
      </p:sp>
      <p:pic>
        <p:nvPicPr>
          <p:cNvPr id="12" name="Picture 7"/>
          <p:cNvPicPr>
            <a:picLocks noChangeAspect="1" noChangeArrowheads="1"/>
          </p:cNvPicPr>
          <p:nvPr/>
        </p:nvPicPr>
        <p:blipFill>
          <a:blip r:embed="rId2" cstate="print"/>
          <a:srcRect/>
          <a:stretch>
            <a:fillRect/>
          </a:stretch>
        </p:blipFill>
        <p:spPr bwMode="auto">
          <a:xfrm>
            <a:off x="2541287" y="1415701"/>
            <a:ext cx="7049510" cy="1569506"/>
          </a:xfrm>
          <a:prstGeom prst="rect">
            <a:avLst/>
          </a:prstGeom>
          <a:noFill/>
          <a:ln w="9525">
            <a:noFill/>
            <a:miter lim="800000"/>
            <a:headEnd/>
            <a:tailEnd/>
          </a:ln>
        </p:spPr>
      </p:pic>
      <p:sp>
        <p:nvSpPr>
          <p:cNvPr id="14" name="Rectangle 1"/>
          <p:cNvSpPr>
            <a:spLocks noChangeArrowheads="1"/>
          </p:cNvSpPr>
          <p:nvPr/>
        </p:nvSpPr>
        <p:spPr bwMode="auto">
          <a:xfrm flipH="1">
            <a:off x="1799590" y="3269933"/>
            <a:ext cx="9048750" cy="1153160"/>
          </a:xfrm>
          <a:prstGeom prst="rect">
            <a:avLst/>
          </a:prstGeom>
          <a:noFill/>
          <a:ln w="9525">
            <a:noFill/>
            <a:miter lim="800000"/>
          </a:ln>
          <a:effectLst/>
        </p:spPr>
        <p:txBody>
          <a:bodyPr vert="horz" wrap="square" lIns="91440" tIns="45720" rIns="91440" bIns="45720" numCol="1" anchor="ctr" anchorCtr="0" compatLnSpc="1">
            <a:spAutoFit/>
          </a:bodyPr>
          <a:lstStyle/>
          <a:p>
            <a:pPr algn="l" fontAlgn="base">
              <a:spcBef>
                <a:spcPct val="0"/>
              </a:spcBef>
              <a:spcAft>
                <a:spcPct val="0"/>
              </a:spcAft>
              <a:tabLst>
                <a:tab pos="629920" algn="l"/>
              </a:tabLst>
            </a:pPr>
            <a:r>
              <a:rPr lang="ru-RU" sz="2300" b="1" dirty="0">
                <a:solidFill>
                  <a:srgbClr val="00A94F"/>
                </a:solidFill>
                <a:latin typeface="Arial" panose="020B0604020202020204" pitchFamily="34" charset="0"/>
                <a:ea typeface="Times New Roman" panose="02020603050405020304" pitchFamily="18" charset="0"/>
                <a:cs typeface="Arial" panose="020B0604020202020204" pitchFamily="34" charset="0"/>
              </a:rPr>
              <a:t>Принципиальная технологическая схема насосно-эжекторной системы для утилизации ПНГ и водогазового воздействия</a:t>
            </a:r>
          </a:p>
        </p:txBody>
      </p:sp>
      <p:sp>
        <p:nvSpPr>
          <p:cNvPr id="15" name="Заголовок 1"/>
          <p:cNvSpPr txBox="1"/>
          <p:nvPr/>
        </p:nvSpPr>
        <p:spPr>
          <a:xfrm>
            <a:off x="3489960" y="635"/>
            <a:ext cx="8701405" cy="12420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solidFill>
                  <a:srgbClr val="00A94F"/>
                </a:solidFill>
              </a:rPr>
              <a:t>Принципиальная схема</a:t>
            </a:r>
          </a:p>
        </p:txBody>
      </p:sp>
      <p:pic>
        <p:nvPicPr>
          <p:cNvPr id="6" name="Picture 5"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a:extLst>
              <a:ext uri="{FF2B5EF4-FFF2-40B4-BE49-F238E27FC236}">
                <a16:creationId xmlns:a16="http://schemas.microsoft.com/office/drawing/2014/main" id="{9715B765-98FD-4FEC-B6C5-0F3366D9CE9C}"/>
              </a:ext>
            </a:extLst>
          </p:cNvPr>
          <p:cNvSpPr>
            <a:spLocks noChangeArrowheads="1"/>
          </p:cNvSpPr>
          <p:nvPr/>
        </p:nvSpPr>
        <p:spPr bwMode="auto">
          <a:xfrm>
            <a:off x="3080550" y="79501"/>
            <a:ext cx="9014879"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Результаты исследований при  вытеснении нефти водой и последующем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довытеснением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водогазовой смесью с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газосодержанием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25%.</a:t>
            </a:r>
            <a:endParaRPr kumimoji="0" lang="ru-RU" altLang="ru-RU" sz="2400" b="1" i="0" u="none" strike="noStrike" kern="1200" cap="none" spc="0" normalizeH="0" baseline="0" noProof="0" dirty="0">
              <a:ln>
                <a:noFill/>
              </a:ln>
              <a:solidFill>
                <a:srgbClr val="00B05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171D6960-D3F0-4F84-BF80-AEC28B9F0BA0}"/>
              </a:ext>
            </a:extLst>
          </p:cNvPr>
          <p:cNvSpPr>
            <a:spLocks noChangeArrowheads="1"/>
          </p:cNvSpPr>
          <p:nvPr/>
        </p:nvSpPr>
        <p:spPr bwMode="auto">
          <a:xfrm>
            <a:off x="1196708" y="16655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4097" name="Picture 1">
            <a:extLst>
              <a:ext uri="{FF2B5EF4-FFF2-40B4-BE49-F238E27FC236}">
                <a16:creationId xmlns:a16="http://schemas.microsoft.com/office/drawing/2014/main" id="{154248DD-FCCB-4F30-A7E7-4421B5932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9" y="1425240"/>
            <a:ext cx="7336591" cy="47926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a:extLst>
              <a:ext uri="{FF2B5EF4-FFF2-40B4-BE49-F238E27FC236}">
                <a16:creationId xmlns:a16="http://schemas.microsoft.com/office/drawing/2014/main" id="{A74D9869-CDC8-4439-83F6-4264DC286040}"/>
              </a:ext>
            </a:extLst>
          </p:cNvPr>
          <p:cNvGraphicFramePr>
            <a:graphicFrameLocks noGrp="1"/>
          </p:cNvGraphicFramePr>
          <p:nvPr/>
        </p:nvGraphicFramePr>
        <p:xfrm>
          <a:off x="7724775" y="3012525"/>
          <a:ext cx="4467225" cy="1618107"/>
        </p:xfrm>
        <a:graphic>
          <a:graphicData uri="http://schemas.openxmlformats.org/drawingml/2006/table">
            <a:tbl>
              <a:tblPr/>
              <a:tblGrid>
                <a:gridCol w="3324225">
                  <a:extLst>
                    <a:ext uri="{9D8B030D-6E8A-4147-A177-3AD203B41FA5}">
                      <a16:colId xmlns:a16="http://schemas.microsoft.com/office/drawing/2014/main" val="1201953422"/>
                    </a:ext>
                  </a:extLst>
                </a:gridCol>
                <a:gridCol w="1143000">
                  <a:extLst>
                    <a:ext uri="{9D8B030D-6E8A-4147-A177-3AD203B41FA5}">
                      <a16:colId xmlns:a16="http://schemas.microsoft.com/office/drawing/2014/main" val="3742384229"/>
                    </a:ext>
                  </a:extLst>
                </a:gridCol>
              </a:tblGrid>
              <a:tr h="755650">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Коэффициент вытеснения нефти при заводнении,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295815"/>
                  </a:ext>
                </a:extLst>
              </a:tr>
              <a:tr h="828040">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Коэффициент вытеснения нефти после водогазового воздействия,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0,75</a:t>
                      </a:r>
                    </a:p>
                    <a:p>
                      <a:pPr>
                        <a:lnSpc>
                          <a:spcPct val="150000"/>
                        </a:lnSpc>
                      </a:pPr>
                      <a:r>
                        <a:rPr lang="ru-RU"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57586"/>
                  </a:ext>
                </a:extLst>
              </a:tr>
            </a:tbl>
          </a:graphicData>
        </a:graphic>
      </p:graphicFrame>
      <p:pic>
        <p:nvPicPr>
          <p:cNvPr id="2" name="Picture 4" descr="dc79769eff">
            <a:extLst>
              <a:ext uri="{FF2B5EF4-FFF2-40B4-BE49-F238E27FC236}">
                <a16:creationId xmlns:a16="http://schemas.microsoft.com/office/drawing/2014/main" id="{3D02FC1D-AC0D-F077-2C5F-AF940F9254E9}"/>
              </a:ext>
            </a:extLst>
          </p:cNvPr>
          <p:cNvPicPr>
            <a:picLocks noChangeAspect="1"/>
          </p:cNvPicPr>
          <p:nvPr/>
        </p:nvPicPr>
        <p:blipFill>
          <a:blip r:embed="rId3"/>
          <a:stretch>
            <a:fillRect/>
          </a:stretch>
        </p:blipFill>
        <p:spPr>
          <a:xfrm>
            <a:off x="131445" y="152400"/>
            <a:ext cx="2795905" cy="831850"/>
          </a:xfrm>
          <a:prstGeom prst="rect">
            <a:avLst/>
          </a:prstGeom>
        </p:spPr>
      </p:pic>
    </p:spTree>
    <p:extLst>
      <p:ext uri="{BB962C8B-B14F-4D97-AF65-F5344CB8AC3E}">
        <p14:creationId xmlns:p14="http://schemas.microsoft.com/office/powerpoint/2010/main" val="65248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a:extLst>
              <a:ext uri="{FF2B5EF4-FFF2-40B4-BE49-F238E27FC236}">
                <a16:creationId xmlns:a16="http://schemas.microsoft.com/office/drawing/2014/main" id="{9715B765-98FD-4FEC-B6C5-0F3366D9CE9C}"/>
              </a:ext>
            </a:extLst>
          </p:cNvPr>
          <p:cNvSpPr>
            <a:spLocks noChangeArrowheads="1"/>
          </p:cNvSpPr>
          <p:nvPr/>
        </p:nvSpPr>
        <p:spPr bwMode="auto">
          <a:xfrm>
            <a:off x="3080550" y="79501"/>
            <a:ext cx="9014879"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Результаты исследований при  вытеснении нефти водой и последующем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довытеснением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водогазовой смесью с ПАВ с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газосодержанием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13%.</a:t>
            </a:r>
            <a:endParaRPr kumimoji="0" lang="ru-RU" altLang="ru-RU" sz="2400" b="1" i="0" u="none" strike="noStrike" kern="1200" cap="none" spc="0" normalizeH="0" baseline="0" noProof="0" dirty="0">
              <a:ln>
                <a:noFill/>
              </a:ln>
              <a:solidFill>
                <a:srgbClr val="00B05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7684F70C-577D-4108-A016-E312946629AF}"/>
              </a:ext>
            </a:extLst>
          </p:cNvPr>
          <p:cNvSpPr>
            <a:spLocks noChangeArrowheads="1"/>
          </p:cNvSpPr>
          <p:nvPr/>
        </p:nvSpPr>
        <p:spPr bwMode="auto">
          <a:xfrm>
            <a:off x="561701" y="1841862"/>
            <a:ext cx="13255430" cy="4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6145" name="Picture 1">
            <a:extLst>
              <a:ext uri="{FF2B5EF4-FFF2-40B4-BE49-F238E27FC236}">
                <a16:creationId xmlns:a16="http://schemas.microsoft.com/office/drawing/2014/main" id="{45CFDD89-0D45-4FA9-8FF9-1CE11C740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2" y="1841863"/>
            <a:ext cx="6929277" cy="4526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a:extLst>
              <a:ext uri="{FF2B5EF4-FFF2-40B4-BE49-F238E27FC236}">
                <a16:creationId xmlns:a16="http://schemas.microsoft.com/office/drawing/2014/main" id="{8F923957-8A14-4B73-ABED-C482EC0A938F}"/>
              </a:ext>
            </a:extLst>
          </p:cNvPr>
          <p:cNvGraphicFramePr>
            <a:graphicFrameLocks noGrp="1"/>
          </p:cNvGraphicFramePr>
          <p:nvPr/>
        </p:nvGraphicFramePr>
        <p:xfrm>
          <a:off x="7864384" y="3156948"/>
          <a:ext cx="4000500" cy="1896110"/>
        </p:xfrm>
        <a:graphic>
          <a:graphicData uri="http://schemas.openxmlformats.org/drawingml/2006/table">
            <a:tbl>
              <a:tblPr/>
              <a:tblGrid>
                <a:gridCol w="3200400">
                  <a:extLst>
                    <a:ext uri="{9D8B030D-6E8A-4147-A177-3AD203B41FA5}">
                      <a16:colId xmlns:a16="http://schemas.microsoft.com/office/drawing/2014/main" val="2300350867"/>
                    </a:ext>
                  </a:extLst>
                </a:gridCol>
                <a:gridCol w="800100">
                  <a:extLst>
                    <a:ext uri="{9D8B030D-6E8A-4147-A177-3AD203B41FA5}">
                      <a16:colId xmlns:a16="http://schemas.microsoft.com/office/drawing/2014/main" val="3158572846"/>
                    </a:ext>
                  </a:extLst>
                </a:gridCol>
              </a:tblGrid>
              <a:tr h="824230">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Коэффициент вытеснения нефти при заводнении,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722813"/>
                  </a:ext>
                </a:extLst>
              </a:tr>
              <a:tr h="1071880">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Коэффициент вытеснения нефти после водогазового воздействия,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0,77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296071"/>
                  </a:ext>
                </a:extLst>
              </a:tr>
            </a:tbl>
          </a:graphicData>
        </a:graphic>
      </p:graphicFrame>
      <p:pic>
        <p:nvPicPr>
          <p:cNvPr id="2" name="Picture 4" descr="dc79769eff">
            <a:extLst>
              <a:ext uri="{FF2B5EF4-FFF2-40B4-BE49-F238E27FC236}">
                <a16:creationId xmlns:a16="http://schemas.microsoft.com/office/drawing/2014/main" id="{DE1E4B8B-748F-C54A-E120-387AF508D0B8}"/>
              </a:ext>
            </a:extLst>
          </p:cNvPr>
          <p:cNvPicPr>
            <a:picLocks noChangeAspect="1"/>
          </p:cNvPicPr>
          <p:nvPr/>
        </p:nvPicPr>
        <p:blipFill>
          <a:blip r:embed="rId3"/>
          <a:stretch>
            <a:fillRect/>
          </a:stretch>
        </p:blipFill>
        <p:spPr>
          <a:xfrm>
            <a:off x="131445" y="152400"/>
            <a:ext cx="2795905" cy="831850"/>
          </a:xfrm>
          <a:prstGeom prst="rect">
            <a:avLst/>
          </a:prstGeom>
        </p:spPr>
      </p:pic>
    </p:spTree>
    <p:extLst>
      <p:ext uri="{BB962C8B-B14F-4D97-AF65-F5344CB8AC3E}">
        <p14:creationId xmlns:p14="http://schemas.microsoft.com/office/powerpoint/2010/main" val="185548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a:extLst>
              <a:ext uri="{FF2B5EF4-FFF2-40B4-BE49-F238E27FC236}">
                <a16:creationId xmlns:a16="http://schemas.microsoft.com/office/drawing/2014/main" id="{9715B765-98FD-4FEC-B6C5-0F3366D9CE9C}"/>
              </a:ext>
            </a:extLst>
          </p:cNvPr>
          <p:cNvSpPr>
            <a:spLocks noChangeArrowheads="1"/>
          </p:cNvSpPr>
          <p:nvPr/>
        </p:nvSpPr>
        <p:spPr bwMode="auto">
          <a:xfrm>
            <a:off x="2927350" y="79501"/>
            <a:ext cx="916808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Результаты исследований при  вытеснении нефти водой и последующем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довытеснением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водогазовой смесью с ПАВ с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газосодержанием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25%.</a:t>
            </a:r>
            <a:endParaRPr kumimoji="0" lang="ru-RU" altLang="ru-RU" sz="2400" b="1" i="0" u="none" strike="noStrike" kern="1200" cap="none" spc="0" normalizeH="0" baseline="0" noProof="0" dirty="0">
              <a:ln>
                <a:noFill/>
              </a:ln>
              <a:solidFill>
                <a:srgbClr val="00B05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C8037A25-8C42-4397-90A8-01891D255DE6}"/>
              </a:ext>
            </a:extLst>
          </p:cNvPr>
          <p:cNvSpPr>
            <a:spLocks noChangeArrowheads="1"/>
          </p:cNvSpPr>
          <p:nvPr/>
        </p:nvSpPr>
        <p:spPr bwMode="auto">
          <a:xfrm flipV="1">
            <a:off x="3076579" y="2338251"/>
            <a:ext cx="10382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5121" name="Picture 1">
            <a:extLst>
              <a:ext uri="{FF2B5EF4-FFF2-40B4-BE49-F238E27FC236}">
                <a16:creationId xmlns:a16="http://schemas.microsoft.com/office/drawing/2014/main" id="{D2F35EFE-558E-4E03-89D5-A220EDC18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36" y="1894114"/>
            <a:ext cx="7257109" cy="4740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a:extLst>
              <a:ext uri="{FF2B5EF4-FFF2-40B4-BE49-F238E27FC236}">
                <a16:creationId xmlns:a16="http://schemas.microsoft.com/office/drawing/2014/main" id="{0336C2D8-2118-46FF-A4CF-163C258D2E72}"/>
              </a:ext>
            </a:extLst>
          </p:cNvPr>
          <p:cNvGraphicFramePr>
            <a:graphicFrameLocks noGrp="1"/>
          </p:cNvGraphicFramePr>
          <p:nvPr/>
        </p:nvGraphicFramePr>
        <p:xfrm>
          <a:off x="8279035" y="3474719"/>
          <a:ext cx="3816395" cy="1580134"/>
        </p:xfrm>
        <a:graphic>
          <a:graphicData uri="http://schemas.openxmlformats.org/drawingml/2006/table">
            <a:tbl>
              <a:tblPr/>
              <a:tblGrid>
                <a:gridCol w="2937566">
                  <a:extLst>
                    <a:ext uri="{9D8B030D-6E8A-4147-A177-3AD203B41FA5}">
                      <a16:colId xmlns:a16="http://schemas.microsoft.com/office/drawing/2014/main" val="1773098573"/>
                    </a:ext>
                  </a:extLst>
                </a:gridCol>
                <a:gridCol w="878829">
                  <a:extLst>
                    <a:ext uri="{9D8B030D-6E8A-4147-A177-3AD203B41FA5}">
                      <a16:colId xmlns:a16="http://schemas.microsoft.com/office/drawing/2014/main" val="2919762568"/>
                    </a:ext>
                  </a:extLst>
                </a:gridCol>
              </a:tblGrid>
              <a:tr h="685801">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Коэффициент вытеснения нефти при заводнении,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0,61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043569"/>
                  </a:ext>
                </a:extLst>
              </a:tr>
              <a:tr h="685801">
                <a:tc>
                  <a:txBody>
                    <a:bodyPr/>
                    <a:lstStyle/>
                    <a:p>
                      <a:pPr>
                        <a:lnSpc>
                          <a:spcPct val="150000"/>
                        </a:lnSpc>
                      </a:pPr>
                      <a:r>
                        <a:rPr lang="ru-RU" sz="1200">
                          <a:effectLst/>
                          <a:latin typeface="Times New Roman" panose="02020603050405020304" pitchFamily="18" charset="0"/>
                          <a:ea typeface="Times New Roman" panose="02020603050405020304" pitchFamily="18" charset="0"/>
                        </a:rPr>
                        <a:t> </a:t>
                      </a:r>
                    </a:p>
                    <a:p>
                      <a:pPr>
                        <a:lnSpc>
                          <a:spcPct val="150000"/>
                        </a:lnSpc>
                      </a:pPr>
                      <a:r>
                        <a:rPr lang="ru-RU" sz="1200">
                          <a:effectLst/>
                          <a:latin typeface="Times New Roman" panose="02020603050405020304" pitchFamily="18" charset="0"/>
                          <a:ea typeface="Times New Roman" panose="02020603050405020304" pitchFamily="18" charset="0"/>
                        </a:rPr>
                        <a:t>Коэффициент вытеснения нефти после водогазового воздействия,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0,78</a:t>
                      </a:r>
                    </a:p>
                    <a:p>
                      <a:pPr>
                        <a:lnSpc>
                          <a:spcPct val="150000"/>
                        </a:lnSpc>
                      </a:pPr>
                      <a:r>
                        <a:rPr lang="ru-RU"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21077"/>
                  </a:ext>
                </a:extLst>
              </a:tr>
            </a:tbl>
          </a:graphicData>
        </a:graphic>
      </p:graphicFrame>
      <p:pic>
        <p:nvPicPr>
          <p:cNvPr id="2" name="Picture 4" descr="dc79769eff">
            <a:extLst>
              <a:ext uri="{FF2B5EF4-FFF2-40B4-BE49-F238E27FC236}">
                <a16:creationId xmlns:a16="http://schemas.microsoft.com/office/drawing/2014/main" id="{B3C13677-2B7A-FCCE-8892-2D6B85DEE569}"/>
              </a:ext>
            </a:extLst>
          </p:cNvPr>
          <p:cNvPicPr>
            <a:picLocks noChangeAspect="1"/>
          </p:cNvPicPr>
          <p:nvPr/>
        </p:nvPicPr>
        <p:blipFill>
          <a:blip r:embed="rId3"/>
          <a:stretch>
            <a:fillRect/>
          </a:stretch>
        </p:blipFill>
        <p:spPr>
          <a:xfrm>
            <a:off x="131445" y="152400"/>
            <a:ext cx="2795905" cy="831850"/>
          </a:xfrm>
          <a:prstGeom prst="rect">
            <a:avLst/>
          </a:prstGeom>
        </p:spPr>
      </p:pic>
    </p:spTree>
    <p:extLst>
      <p:ext uri="{BB962C8B-B14F-4D97-AF65-F5344CB8AC3E}">
        <p14:creationId xmlns:p14="http://schemas.microsoft.com/office/powerpoint/2010/main" val="358903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a:extLst>
              <a:ext uri="{FF2B5EF4-FFF2-40B4-BE49-F238E27FC236}">
                <a16:creationId xmlns:a16="http://schemas.microsoft.com/office/drawing/2014/main" id="{9715B765-98FD-4FEC-B6C5-0F3366D9CE9C}"/>
              </a:ext>
            </a:extLst>
          </p:cNvPr>
          <p:cNvSpPr>
            <a:spLocks noChangeArrowheads="1"/>
          </p:cNvSpPr>
          <p:nvPr/>
        </p:nvSpPr>
        <p:spPr bwMode="auto">
          <a:xfrm>
            <a:off x="3076578" y="79501"/>
            <a:ext cx="9018851"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Результаты исследований при  вытеснении нефти водой и последующем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довытеснением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водогазовой смесью с ПАВ с </a:t>
            </a:r>
            <a:r>
              <a:rPr kumimoji="0" lang="ru-RU" sz="2400" b="1" i="0" u="none" strike="noStrike" kern="1200" cap="none" spc="0" normalizeH="0" baseline="0" noProof="0" dirty="0" err="1">
                <a:ln>
                  <a:noFill/>
                </a:ln>
                <a:solidFill>
                  <a:srgbClr val="00B050"/>
                </a:solidFill>
                <a:effectLst/>
                <a:uLnTx/>
                <a:uFillTx/>
                <a:latin typeface="Calibri"/>
                <a:ea typeface="Times New Roman" panose="02020603050405020304" pitchFamily="18" charset="0"/>
                <a:cs typeface="+mn-cs"/>
              </a:rPr>
              <a:t>газосодержанием</a:t>
            </a:r>
            <a:r>
              <a:rPr kumimoji="0" lang="ru-RU" sz="2400" b="1" i="0" u="none" strike="noStrike" kern="1200" cap="none" spc="0" normalizeH="0" baseline="0" noProof="0" dirty="0">
                <a:ln>
                  <a:noFill/>
                </a:ln>
                <a:solidFill>
                  <a:srgbClr val="00B050"/>
                </a:solidFill>
                <a:effectLst/>
                <a:uLnTx/>
                <a:uFillTx/>
                <a:latin typeface="Calibri"/>
                <a:ea typeface="Times New Roman" panose="02020603050405020304" pitchFamily="18" charset="0"/>
                <a:cs typeface="+mn-cs"/>
              </a:rPr>
              <a:t> 40%.</a:t>
            </a:r>
            <a:endParaRPr kumimoji="0" lang="ru-RU" altLang="ru-RU" sz="2400" b="1" i="0" u="none" strike="noStrike" kern="1200" cap="none" spc="0" normalizeH="0" baseline="0" noProof="0" dirty="0">
              <a:ln>
                <a:noFill/>
              </a:ln>
              <a:solidFill>
                <a:srgbClr val="00B050"/>
              </a:solidFill>
              <a:effectLst/>
              <a:uLnTx/>
              <a:uFillTx/>
              <a:latin typeface="Calibri"/>
              <a:ea typeface="+mn-ea"/>
              <a:cs typeface="+mn-cs"/>
            </a:endParaRPr>
          </a:p>
        </p:txBody>
      </p:sp>
      <p:sp>
        <p:nvSpPr>
          <p:cNvPr id="4" name="Rectangle 2">
            <a:extLst>
              <a:ext uri="{FF2B5EF4-FFF2-40B4-BE49-F238E27FC236}">
                <a16:creationId xmlns:a16="http://schemas.microsoft.com/office/drawing/2014/main" id="{C8037A25-8C42-4397-90A8-01891D255DE6}"/>
              </a:ext>
            </a:extLst>
          </p:cNvPr>
          <p:cNvSpPr>
            <a:spLocks noChangeArrowheads="1"/>
          </p:cNvSpPr>
          <p:nvPr/>
        </p:nvSpPr>
        <p:spPr bwMode="auto">
          <a:xfrm flipV="1">
            <a:off x="3076579" y="2338251"/>
            <a:ext cx="10382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Таблица 4">
            <a:extLst>
              <a:ext uri="{FF2B5EF4-FFF2-40B4-BE49-F238E27FC236}">
                <a16:creationId xmlns:a16="http://schemas.microsoft.com/office/drawing/2014/main" id="{0336C2D8-2118-46FF-A4CF-163C258D2E72}"/>
              </a:ext>
            </a:extLst>
          </p:cNvPr>
          <p:cNvGraphicFramePr>
            <a:graphicFrameLocks noGrp="1"/>
          </p:cNvGraphicFramePr>
          <p:nvPr/>
        </p:nvGraphicFramePr>
        <p:xfrm>
          <a:off x="8279035" y="3333620"/>
          <a:ext cx="3816395" cy="1580134"/>
        </p:xfrm>
        <a:graphic>
          <a:graphicData uri="http://schemas.openxmlformats.org/drawingml/2006/table">
            <a:tbl>
              <a:tblPr/>
              <a:tblGrid>
                <a:gridCol w="2937566">
                  <a:extLst>
                    <a:ext uri="{9D8B030D-6E8A-4147-A177-3AD203B41FA5}">
                      <a16:colId xmlns:a16="http://schemas.microsoft.com/office/drawing/2014/main" val="1773098573"/>
                    </a:ext>
                  </a:extLst>
                </a:gridCol>
                <a:gridCol w="878829">
                  <a:extLst>
                    <a:ext uri="{9D8B030D-6E8A-4147-A177-3AD203B41FA5}">
                      <a16:colId xmlns:a16="http://schemas.microsoft.com/office/drawing/2014/main" val="2919762568"/>
                    </a:ext>
                  </a:extLst>
                </a:gridCol>
              </a:tblGrid>
              <a:tr h="685801">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Коэффициент вытеснения нефти при </a:t>
                      </a:r>
                      <a:r>
                        <a:rPr lang="ru-RU" sz="1200" dirty="0" err="1">
                          <a:effectLst/>
                          <a:latin typeface="Times New Roman" panose="02020603050405020304" pitchFamily="18" charset="0"/>
                          <a:ea typeface="Times New Roman" panose="02020603050405020304" pitchFamily="18" charset="0"/>
                        </a:rPr>
                        <a:t>заводнении</a:t>
                      </a:r>
                      <a:r>
                        <a:rPr lang="ru-RU" sz="1200" dirty="0">
                          <a:effectLst/>
                          <a:latin typeface="Times New Roman" panose="02020603050405020304" pitchFamily="18" charset="0"/>
                          <a:ea typeface="Times New Roman" panose="02020603050405020304" pitchFamily="18" charset="0"/>
                        </a:rPr>
                        <a:t>,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043569"/>
                  </a:ext>
                </a:extLst>
              </a:tr>
              <a:tr h="685801">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Коэффициент вытеснения нефти после водогазового воздействия, доли един.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ru-RU" sz="1200" dirty="0">
                          <a:effectLst/>
                          <a:latin typeface="Times New Roman" panose="02020603050405020304" pitchFamily="18" charset="0"/>
                          <a:ea typeface="Times New Roman" panose="02020603050405020304" pitchFamily="18" charset="0"/>
                        </a:rPr>
                        <a:t> </a:t>
                      </a:r>
                    </a:p>
                    <a:p>
                      <a:pPr>
                        <a:lnSpc>
                          <a:spcPct val="150000"/>
                        </a:lnSpc>
                      </a:pPr>
                      <a:r>
                        <a:rPr lang="ru-RU" sz="1200" dirty="0">
                          <a:effectLst/>
                          <a:latin typeface="Times New Roman" panose="02020603050405020304" pitchFamily="18" charset="0"/>
                          <a:ea typeface="Times New Roman" panose="02020603050405020304" pitchFamily="18" charset="0"/>
                        </a:rPr>
                        <a:t>0,67 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21077"/>
                  </a:ext>
                </a:extLst>
              </a:tr>
            </a:tbl>
          </a:graphicData>
        </a:graphic>
      </p:graphicFrame>
      <p:sp>
        <p:nvSpPr>
          <p:cNvPr id="2" name="Rectangle 2">
            <a:extLst>
              <a:ext uri="{FF2B5EF4-FFF2-40B4-BE49-F238E27FC236}">
                <a16:creationId xmlns:a16="http://schemas.microsoft.com/office/drawing/2014/main" id="{0BFEAB89-DAC2-4B54-9435-2CA0ADF0D4A6}"/>
              </a:ext>
            </a:extLst>
          </p:cNvPr>
          <p:cNvSpPr>
            <a:spLocks noChangeArrowheads="1"/>
          </p:cNvSpPr>
          <p:nvPr/>
        </p:nvSpPr>
        <p:spPr bwMode="auto">
          <a:xfrm>
            <a:off x="1166591" y="1968500"/>
            <a:ext cx="1277390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5" name="Picture 1">
            <a:extLst>
              <a:ext uri="{FF2B5EF4-FFF2-40B4-BE49-F238E27FC236}">
                <a16:creationId xmlns:a16="http://schemas.microsoft.com/office/drawing/2014/main" id="{C43845F5-1D16-4A13-8283-AE92C087B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90" y="1739899"/>
            <a:ext cx="6942360" cy="4767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c79769eff">
            <a:extLst>
              <a:ext uri="{FF2B5EF4-FFF2-40B4-BE49-F238E27FC236}">
                <a16:creationId xmlns:a16="http://schemas.microsoft.com/office/drawing/2014/main" id="{E7F76A36-F824-F7DC-1795-D63ECE7A1C21}"/>
              </a:ext>
            </a:extLst>
          </p:cNvPr>
          <p:cNvPicPr>
            <a:picLocks noChangeAspect="1"/>
          </p:cNvPicPr>
          <p:nvPr/>
        </p:nvPicPr>
        <p:blipFill>
          <a:blip r:embed="rId3"/>
          <a:stretch>
            <a:fillRect/>
          </a:stretch>
        </p:blipFill>
        <p:spPr>
          <a:xfrm>
            <a:off x="131445" y="152400"/>
            <a:ext cx="2795905" cy="831850"/>
          </a:xfrm>
          <a:prstGeom prst="rect">
            <a:avLst/>
          </a:prstGeom>
        </p:spPr>
      </p:pic>
    </p:spTree>
    <p:extLst>
      <p:ext uri="{BB962C8B-B14F-4D97-AF65-F5344CB8AC3E}">
        <p14:creationId xmlns:p14="http://schemas.microsoft.com/office/powerpoint/2010/main" val="375400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27EB3-9FC0-4448-B9D9-2A5A06ED1B94}"/>
              </a:ext>
            </a:extLst>
          </p:cNvPr>
          <p:cNvSpPr>
            <a:spLocks noGrp="1"/>
          </p:cNvSpPr>
          <p:nvPr>
            <p:ph type="title"/>
          </p:nvPr>
        </p:nvSpPr>
        <p:spPr>
          <a:xfrm>
            <a:off x="2927350" y="274638"/>
            <a:ext cx="8655050" cy="1143000"/>
          </a:xfrm>
        </p:spPr>
        <p:txBody>
          <a:bodyPr/>
          <a:lstStyle/>
          <a:p>
            <a:r>
              <a:rPr lang="ru-RU" sz="3200" b="1" dirty="0">
                <a:solidFill>
                  <a:srgbClr val="00B050"/>
                </a:solidFill>
              </a:rPr>
              <a:t>Образцы ПАВ, предоставленные компанией BASF</a:t>
            </a:r>
          </a:p>
        </p:txBody>
      </p:sp>
      <p:pic>
        <p:nvPicPr>
          <p:cNvPr id="3074" name="Picture 2">
            <a:extLst>
              <a:ext uri="{FF2B5EF4-FFF2-40B4-BE49-F238E27FC236}">
                <a16:creationId xmlns:a16="http://schemas.microsoft.com/office/drawing/2014/main" id="{1ED116B5-B611-4F34-9229-C2805A7BE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886" y="1941147"/>
            <a:ext cx="6644201" cy="386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dc79769eff">
            <a:extLst>
              <a:ext uri="{FF2B5EF4-FFF2-40B4-BE49-F238E27FC236}">
                <a16:creationId xmlns:a16="http://schemas.microsoft.com/office/drawing/2014/main" id="{60012BDC-C428-7C2D-C0F8-E5F20801F666}"/>
              </a:ext>
            </a:extLst>
          </p:cNvPr>
          <p:cNvPicPr>
            <a:picLocks noChangeAspect="1"/>
          </p:cNvPicPr>
          <p:nvPr/>
        </p:nvPicPr>
        <p:blipFill>
          <a:blip r:embed="rId4"/>
          <a:stretch>
            <a:fillRect/>
          </a:stretch>
        </p:blipFill>
        <p:spPr>
          <a:xfrm>
            <a:off x="131445" y="152400"/>
            <a:ext cx="2795905" cy="831850"/>
          </a:xfrm>
          <a:prstGeom prst="rect">
            <a:avLst/>
          </a:prstGeom>
        </p:spPr>
      </p:pic>
    </p:spTree>
    <p:extLst>
      <p:ext uri="{BB962C8B-B14F-4D97-AF65-F5344CB8AC3E}">
        <p14:creationId xmlns:p14="http://schemas.microsoft.com/office/powerpoint/2010/main" val="3384256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E3210B64-9C33-4DE7-9EEF-57FDE44332A4}"/>
              </a:ext>
            </a:extLst>
          </p:cNvPr>
          <p:cNvSpPr txBox="1">
            <a:spLocks/>
          </p:cNvSpPr>
          <p:nvPr/>
        </p:nvSpPr>
        <p:spPr>
          <a:xfrm>
            <a:off x="1973796" y="59691"/>
            <a:ext cx="8244408" cy="1182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700" b="1" i="0" u="none" strike="noStrike" kern="1200" cap="none" spc="0" normalizeH="0" baseline="0" noProof="0" dirty="0">
                <a:ln>
                  <a:noFill/>
                </a:ln>
                <a:solidFill>
                  <a:srgbClr val="00B050"/>
                </a:solidFill>
                <a:effectLst/>
                <a:uLnTx/>
                <a:uFillTx/>
                <a:latin typeface="Calibri"/>
                <a:ea typeface="+mj-ea"/>
                <a:cs typeface="+mj-cs"/>
              </a:rPr>
              <a:t>Принципиальная схема НЭС </a:t>
            </a:r>
          </a:p>
        </p:txBody>
      </p:sp>
      <p:sp>
        <p:nvSpPr>
          <p:cNvPr id="4" name="Rectangle 2">
            <a:extLst>
              <a:ext uri="{FF2B5EF4-FFF2-40B4-BE49-F238E27FC236}">
                <a16:creationId xmlns:a16="http://schemas.microsoft.com/office/drawing/2014/main" id="{393EA6CD-8743-4C18-B6B6-E9FEDF9B06E4}"/>
              </a:ext>
            </a:extLst>
          </p:cNvPr>
          <p:cNvSpPr>
            <a:spLocks noChangeArrowheads="1"/>
          </p:cNvSpPr>
          <p:nvPr/>
        </p:nvSpPr>
        <p:spPr bwMode="auto">
          <a:xfrm>
            <a:off x="3058691" y="32673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5" name="Picture 1">
            <a:extLst>
              <a:ext uri="{FF2B5EF4-FFF2-40B4-BE49-F238E27FC236}">
                <a16:creationId xmlns:a16="http://schemas.microsoft.com/office/drawing/2014/main" id="{8C3D655F-13B3-45A4-80BF-270C58D0F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928" y="1473693"/>
            <a:ext cx="7652552" cy="4341181"/>
          </a:xfrm>
          <a:prstGeom prst="rect">
            <a:avLst/>
          </a:prstGeom>
          <a:solidFill>
            <a:srgbClr val="000000"/>
          </a:solidFill>
        </p:spPr>
      </p:pic>
      <p:pic>
        <p:nvPicPr>
          <p:cNvPr id="2" name="Picture 4" descr="dc79769eff">
            <a:extLst>
              <a:ext uri="{FF2B5EF4-FFF2-40B4-BE49-F238E27FC236}">
                <a16:creationId xmlns:a16="http://schemas.microsoft.com/office/drawing/2014/main" id="{E09D6496-2030-1C8F-7456-B50797B7CE83}"/>
              </a:ext>
            </a:extLst>
          </p:cNvPr>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E3210B64-9C33-4DE7-9EEF-57FDE44332A4}"/>
              </a:ext>
            </a:extLst>
          </p:cNvPr>
          <p:cNvSpPr txBox="1">
            <a:spLocks/>
          </p:cNvSpPr>
          <p:nvPr/>
        </p:nvSpPr>
        <p:spPr>
          <a:xfrm>
            <a:off x="3142694" y="59691"/>
            <a:ext cx="7075509" cy="11827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700" b="1" i="0" u="none" strike="noStrike" kern="1200" cap="none" spc="0" normalizeH="0" baseline="0" noProof="0" dirty="0">
                <a:ln>
                  <a:noFill/>
                </a:ln>
                <a:solidFill>
                  <a:srgbClr val="00B050"/>
                </a:solidFill>
                <a:effectLst/>
                <a:uLnTx/>
                <a:uFillTx/>
                <a:latin typeface="Calibri"/>
                <a:ea typeface="+mj-ea"/>
                <a:cs typeface="+mj-cs"/>
              </a:rPr>
              <a:t>Схема ВГВ на месторождении Аксай</a:t>
            </a:r>
          </a:p>
        </p:txBody>
      </p:sp>
      <p:sp>
        <p:nvSpPr>
          <p:cNvPr id="4" name="Rectangle 2">
            <a:extLst>
              <a:ext uri="{FF2B5EF4-FFF2-40B4-BE49-F238E27FC236}">
                <a16:creationId xmlns:a16="http://schemas.microsoft.com/office/drawing/2014/main" id="{393EA6CD-8743-4C18-B6B6-E9FEDF9B06E4}"/>
              </a:ext>
            </a:extLst>
          </p:cNvPr>
          <p:cNvSpPr>
            <a:spLocks noChangeArrowheads="1"/>
          </p:cNvSpPr>
          <p:nvPr/>
        </p:nvSpPr>
        <p:spPr bwMode="auto">
          <a:xfrm>
            <a:off x="3058691" y="32673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0" name="Рисунок 6">
            <a:extLst>
              <a:ext uri="{FF2B5EF4-FFF2-40B4-BE49-F238E27FC236}">
                <a16:creationId xmlns:a16="http://schemas.microsoft.com/office/drawing/2014/main" id="{BAEA4C23-B16E-4606-855C-CB67EFD16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311" y="1510290"/>
            <a:ext cx="8273988" cy="47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dc79769eff">
            <a:extLst>
              <a:ext uri="{FF2B5EF4-FFF2-40B4-BE49-F238E27FC236}">
                <a16:creationId xmlns:a16="http://schemas.microsoft.com/office/drawing/2014/main" id="{8C4500FB-47CA-525B-8DE6-3A3406FB0EDC}"/>
              </a:ext>
            </a:extLst>
          </p:cNvPr>
          <p:cNvPicPr>
            <a:picLocks noChangeAspect="1"/>
          </p:cNvPicPr>
          <p:nvPr/>
        </p:nvPicPr>
        <p:blipFill>
          <a:blip r:embed="rId3"/>
          <a:stretch>
            <a:fillRect/>
          </a:stretch>
        </p:blipFill>
        <p:spPr>
          <a:xfrm>
            <a:off x="131445" y="152400"/>
            <a:ext cx="2795905" cy="831850"/>
          </a:xfrm>
          <a:prstGeom prst="rect">
            <a:avLst/>
          </a:prstGeom>
        </p:spPr>
      </p:pic>
    </p:spTree>
    <p:extLst>
      <p:ext uri="{BB962C8B-B14F-4D97-AF65-F5344CB8AC3E}">
        <p14:creationId xmlns:p14="http://schemas.microsoft.com/office/powerpoint/2010/main" val="1039897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3205" y="225425"/>
            <a:ext cx="9408795" cy="953135"/>
          </a:xfrm>
          <a:prstGeom prst="rect">
            <a:avLst/>
          </a:prstGeom>
          <a:noFill/>
        </p:spPr>
        <p:txBody>
          <a:bodyPr wrap="square">
            <a:spAutoFit/>
          </a:bodyPr>
          <a:lstStyle/>
          <a:p>
            <a:pPr algn="ctr"/>
            <a:r>
              <a:rPr lang="ru-RU" sz="2800" b="1" dirty="0">
                <a:solidFill>
                  <a:srgbClr val="00A94F"/>
                </a:solidFill>
                <a:effectLst/>
                <a:latin typeface="Calibri" panose="020F0502020204030204" pitchFamily="34" charset="0"/>
                <a:ea typeface="Calibri" panose="020F0502020204030204" pitchFamily="34" charset="0"/>
                <a:cs typeface="Calibri" panose="020F0502020204030204" pitchFamily="34" charset="0"/>
              </a:rPr>
              <a:t>Схема стенда-макета по исследованию подавления </a:t>
            </a:r>
            <a:r>
              <a:rPr lang="ru-RU" sz="2800" b="1" dirty="0" err="1">
                <a:solidFill>
                  <a:srgbClr val="00A94F"/>
                </a:solidFill>
                <a:effectLst/>
                <a:latin typeface="Calibri" panose="020F0502020204030204" pitchFamily="34" charset="0"/>
                <a:ea typeface="Calibri" panose="020F0502020204030204" pitchFamily="34" charset="0"/>
                <a:cs typeface="Calibri" panose="020F0502020204030204" pitchFamily="34" charset="0"/>
              </a:rPr>
              <a:t>коалесценции</a:t>
            </a:r>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508" y="1795199"/>
            <a:ext cx="5632450" cy="2928620"/>
          </a:xfrm>
          <a:prstGeom prst="rect">
            <a:avLst/>
          </a:prstGeom>
          <a:noFill/>
          <a:ln>
            <a:noFill/>
          </a:ln>
        </p:spPr>
      </p:pic>
      <p:sp>
        <p:nvSpPr>
          <p:cNvPr id="6" name="TextBox 5"/>
          <p:cNvSpPr txBox="1"/>
          <p:nvPr/>
        </p:nvSpPr>
        <p:spPr>
          <a:xfrm>
            <a:off x="862330" y="5287645"/>
            <a:ext cx="10354945" cy="1168400"/>
          </a:xfrm>
          <a:prstGeom prst="rect">
            <a:avLst/>
          </a:prstGeom>
          <a:noFill/>
        </p:spPr>
        <p:txBody>
          <a:bodyPr wrap="square">
            <a:spAutoFit/>
          </a:bodyPr>
          <a:lstStyle/>
          <a:p>
            <a:r>
              <a:rPr lang="ru-RU" sz="1400" dirty="0">
                <a:effectLst/>
                <a:latin typeface="Arial" panose="020B0604020202020204" pitchFamily="34" charset="0"/>
                <a:ea typeface="Calibri" panose="020F0502020204030204" pitchFamily="34" charset="0"/>
                <a:cs typeface="Arial" panose="020B0604020202020204" pitchFamily="34" charset="0"/>
              </a:rPr>
              <a:t>Схема стенда. (1) – непрерывный лазерный диод</a:t>
            </a:r>
            <a:r>
              <a:rPr lang="ru-RU"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PN B</a:t>
            </a:r>
            <a:r>
              <a:rPr lang="ru-RU" sz="1200" dirty="0">
                <a:effectLst/>
                <a:latin typeface="Arial" panose="020B0604020202020204" pitchFamily="34" charset="0"/>
                <a:ea typeface="Calibri" panose="020F0502020204030204" pitchFamily="34" charset="0"/>
                <a:cs typeface="Arial" panose="020B0604020202020204" pitchFamily="34" charset="0"/>
              </a:rPr>
              <a:t>100 на </a:t>
            </a:r>
            <a:r>
              <a:rPr lang="ru-RU" sz="1400" dirty="0">
                <a:effectLst/>
                <a:latin typeface="Arial" panose="020B0604020202020204" pitchFamily="34" charset="0"/>
                <a:ea typeface="Calibri" panose="020F0502020204030204" pitchFamily="34" charset="0"/>
                <a:cs typeface="Arial" panose="020B0604020202020204" pitchFamily="34" charset="0"/>
              </a:rPr>
              <a:t>длине волны </a:t>
            </a:r>
            <a:r>
              <a:rPr lang="ru-RU" sz="14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ru-RU" sz="1400" dirty="0">
                <a:effectLst/>
                <a:latin typeface="Arial" panose="020B0604020202020204" pitchFamily="34" charset="0"/>
                <a:ea typeface="Calibri" panose="020F0502020204030204" pitchFamily="34" charset="0"/>
                <a:cs typeface="Arial" panose="020B0604020202020204" pitchFamily="34" charset="0"/>
              </a:rPr>
              <a:t> = 445 </a:t>
            </a:r>
            <a:r>
              <a:rPr lang="ru-RU" sz="1400" dirty="0" err="1">
                <a:effectLst/>
                <a:latin typeface="Arial" panose="020B0604020202020204" pitchFamily="34" charset="0"/>
                <a:ea typeface="Calibri" panose="020F0502020204030204" pitchFamily="34" charset="0"/>
                <a:cs typeface="Arial" panose="020B0604020202020204" pitchFamily="34" charset="0"/>
              </a:rPr>
              <a:t>нм</a:t>
            </a:r>
            <a:r>
              <a:rPr lang="ru-RU" sz="1400" dirty="0">
                <a:effectLst/>
                <a:latin typeface="Arial" panose="020B0604020202020204" pitchFamily="34" charset="0"/>
                <a:ea typeface="Calibri" panose="020F0502020204030204" pitchFamily="34" charset="0"/>
                <a:cs typeface="Arial" panose="020B0604020202020204" pitchFamily="34" charset="0"/>
              </a:rPr>
              <a:t> со средней мощностью Р = 100мВт; (2) – телескопическая система; (3) – колонка с исследуемой жидкостью; (4) - барботер; (5) – воздушный компрессор</a:t>
            </a:r>
            <a:r>
              <a:rPr lang="ru-RU" sz="12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Зубр ЗКП-180-6-1.1-Н3; (6) – прерыватель; (7) – собирающая линза; (8) – лавинный фотодиод</a:t>
            </a:r>
            <a:r>
              <a:rPr lang="ru-RU" sz="1200" dirty="0">
                <a:effectLst/>
                <a:latin typeface="Arial" panose="020B0604020202020204" pitchFamily="34" charset="0"/>
                <a:ea typeface="Calibri" panose="020F0502020204030204" pitchFamily="34" charset="0"/>
                <a:cs typeface="Arial" panose="020B0604020202020204" pitchFamily="34" charset="0"/>
              </a:rPr>
              <a:t> </a:t>
            </a:r>
            <a:r>
              <a:rPr lang="ru-RU" sz="1400" dirty="0">
                <a:effectLst/>
                <a:latin typeface="Arial" panose="020B0604020202020204" pitchFamily="34" charset="0"/>
                <a:ea typeface="Calibri" panose="020F0502020204030204" pitchFamily="34" charset="0"/>
                <a:cs typeface="Arial" panose="020B0604020202020204" pitchFamily="34" charset="0"/>
              </a:rPr>
              <a:t>серии SUR500x; (9) – цифровой запоминающий осциллограф АКИП 4115/3А с шириной спектральной полосы 70 </a:t>
            </a:r>
            <a:r>
              <a:rPr lang="ru-RU" sz="1400" dirty="0" err="1">
                <a:effectLst/>
                <a:latin typeface="Arial" panose="020B0604020202020204" pitchFamily="34" charset="0"/>
                <a:ea typeface="Calibri" panose="020F0502020204030204" pitchFamily="34" charset="0"/>
                <a:cs typeface="Arial" panose="020B0604020202020204" pitchFamily="34" charset="0"/>
              </a:rPr>
              <a:t>мГц</a:t>
            </a:r>
            <a:r>
              <a:rPr lang="ru-RU" sz="1400" dirty="0">
                <a:effectLst/>
                <a:latin typeface="Arial" panose="020B0604020202020204" pitchFamily="34" charset="0"/>
                <a:ea typeface="Calibri" panose="020F0502020204030204" pitchFamily="34" charset="0"/>
                <a:cs typeface="Arial" panose="020B0604020202020204" pitchFamily="34" charset="0"/>
              </a:rPr>
              <a:t>; (10) – компьютер </a:t>
            </a:r>
            <a:r>
              <a:rPr lang="en-US" sz="1400" dirty="0">
                <a:effectLst/>
                <a:latin typeface="Arial" panose="020B0604020202020204" pitchFamily="34" charset="0"/>
                <a:ea typeface="Calibri" panose="020F0502020204030204" pitchFamily="34" charset="0"/>
                <a:cs typeface="Arial" panose="020B0604020202020204" pitchFamily="34" charset="0"/>
              </a:rPr>
              <a:t>HP</a:t>
            </a:r>
            <a:r>
              <a:rPr lang="ru-RU" sz="1400" dirty="0">
                <a:effectLst/>
                <a:latin typeface="Arial" panose="020B0604020202020204" pitchFamily="34" charset="0"/>
                <a:ea typeface="Calibri" panose="020F0502020204030204" pitchFamily="34" charset="0"/>
                <a:cs typeface="Arial" panose="020B0604020202020204" pitchFamily="34" charset="0"/>
              </a:rPr>
              <a:t> 584029 - 251. Символами «I» и «II» помечены блок лазерного зондирования и блок приема лазерного излучения</a:t>
            </a:r>
            <a:endParaRPr lang="ru-RU" dirty="0">
              <a:latin typeface="Arial" panose="020B0604020202020204" pitchFamily="34" charset="0"/>
              <a:cs typeface="Arial" panose="020B0604020202020204" pitchFamily="34" charset="0"/>
            </a:endParaRPr>
          </a:p>
        </p:txBody>
      </p:sp>
      <p:pic>
        <p:nvPicPr>
          <p:cNvPr id="5" name="Picture 4"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p:nvPr/>
        </p:nvSpPr>
        <p:spPr>
          <a:xfrm>
            <a:off x="5646581" y="1629694"/>
            <a:ext cx="5570663" cy="1269763"/>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a:noAutofit/>
          </a:bodyPr>
          <a:lstStyle/>
          <a:p>
            <a:pPr algn="just" defTabSz="457200" eaLnBrk="0" fontAlgn="base" hangingPunct="0">
              <a:spcBef>
                <a:spcPct val="0"/>
              </a:spcBef>
              <a:spcAft>
                <a:spcPct val="0"/>
              </a:spcAft>
              <a:defRPr/>
            </a:pPr>
            <a:r>
              <a:rPr lang="ru-RU" dirty="0" err="1">
                <a:solidFill>
                  <a:schemeClr val="tx1"/>
                </a:solidFill>
                <a:latin typeface="Arial" panose="020B0604020202020204" pitchFamily="34" charset="0"/>
                <a:cs typeface="Arial" panose="020B0604020202020204" pitchFamily="34" charset="0"/>
              </a:rPr>
              <a:t>Коалесценция</a:t>
            </a:r>
            <a:r>
              <a:rPr lang="ru-RU" dirty="0">
                <a:solidFill>
                  <a:schemeClr val="tx1"/>
                </a:solidFill>
                <a:latin typeface="Arial" panose="020B0604020202020204" pitchFamily="34" charset="0"/>
                <a:cs typeface="Arial" panose="020B0604020202020204" pitchFamily="34" charset="0"/>
              </a:rPr>
              <a:t> газовых пузырьков должна быть полностью подавлена, и колонка с пузырьками в жидкости не прозрачна для излучения</a:t>
            </a:r>
          </a:p>
        </p:txBody>
      </p:sp>
      <p:sp>
        <p:nvSpPr>
          <p:cNvPr id="9" name="Прямоугольник 8"/>
          <p:cNvSpPr/>
          <p:nvPr/>
        </p:nvSpPr>
        <p:spPr>
          <a:xfrm>
            <a:off x="7508275" y="3217411"/>
            <a:ext cx="1944216" cy="306705"/>
          </a:xfrm>
          <a:prstGeom prst="rect">
            <a:avLst/>
          </a:prstGeom>
        </p:spPr>
        <p:txBody>
          <a:bodyPr wrap="square">
            <a:spAutoFit/>
          </a:bodyPr>
          <a:lstStyle/>
          <a:p>
            <a:pPr algn="ctr"/>
            <a:r>
              <a:rPr lang="ru-RU" sz="1400" dirty="0">
                <a:solidFill>
                  <a:schemeClr val="tx1"/>
                </a:solidFill>
                <a:latin typeface="Arial" panose="020B0604020202020204" pitchFamily="34" charset="0"/>
                <a:cs typeface="Arial" panose="020B0604020202020204" pitchFamily="34" charset="0"/>
              </a:rPr>
              <a:t>Осциллограмма</a:t>
            </a:r>
          </a:p>
        </p:txBody>
      </p:sp>
      <p:pic>
        <p:nvPicPr>
          <p:cNvPr id="10" name="Рисунок 9" descr="C:\Users\Nikolai Bunkin\OneDrive\Research_shared\Experimenal data (Nafion)\Коалесценция\Самодуровское\Самодур\1.7М\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6035" y="1796400"/>
            <a:ext cx="5341535" cy="4069814"/>
          </a:xfrm>
          <a:prstGeom prst="rect">
            <a:avLst/>
          </a:prstGeom>
          <a:noFill/>
          <a:ln>
            <a:noFill/>
          </a:ln>
        </p:spPr>
      </p:pic>
      <p:pic>
        <p:nvPicPr>
          <p:cNvPr id="11" name="Рисунок 10" descr="I:\NaCl\2M\нулевой уровень.bmp"/>
          <p:cNvPicPr/>
          <p:nvPr/>
        </p:nvPicPr>
        <p:blipFill>
          <a:blip r:embed="rId3" cstate="print">
            <a:extLst>
              <a:ext uri="{28A0092B-C50C-407E-A947-70E740481C1C}">
                <a14:useLocalDpi xmlns:a14="http://schemas.microsoft.com/office/drawing/2010/main" val="0"/>
              </a:ext>
            </a:extLst>
          </a:blip>
          <a:srcRect r="3359" b="36144"/>
          <a:stretch>
            <a:fillRect/>
          </a:stretch>
        </p:blipFill>
        <p:spPr bwMode="auto">
          <a:xfrm>
            <a:off x="5732874" y="3640589"/>
            <a:ext cx="5411941" cy="2861486"/>
          </a:xfrm>
          <a:prstGeom prst="rect">
            <a:avLst/>
          </a:prstGeom>
          <a:noFill/>
          <a:ln>
            <a:noFill/>
          </a:ln>
        </p:spPr>
      </p:pic>
      <p:sp>
        <p:nvSpPr>
          <p:cNvPr id="14" name="Заголовок 1"/>
          <p:cNvSpPr txBox="1"/>
          <p:nvPr/>
        </p:nvSpPr>
        <p:spPr>
          <a:xfrm>
            <a:off x="2920365" y="-635"/>
            <a:ext cx="9271635" cy="11607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eaLnBrk="0" hangingPunct="0">
              <a:defRPr/>
            </a:pPr>
            <a:r>
              <a:rPr lang="ru-RU" sz="2700" b="1" dirty="0">
                <a:solidFill>
                  <a:srgbClr val="00A94F"/>
                </a:solidFill>
              </a:rPr>
              <a:t>Исследования подавления </a:t>
            </a:r>
            <a:r>
              <a:rPr lang="ru-RU" sz="2700" b="1" dirty="0" err="1">
                <a:solidFill>
                  <a:srgbClr val="00A94F"/>
                </a:solidFill>
              </a:rPr>
              <a:t>коалесценции</a:t>
            </a:r>
            <a:r>
              <a:rPr lang="ru-RU" sz="2700" b="1" dirty="0">
                <a:solidFill>
                  <a:srgbClr val="00A94F"/>
                </a:solidFill>
              </a:rPr>
              <a:t> газовых пузырьков на стенде-макете</a:t>
            </a:r>
          </a:p>
        </p:txBody>
      </p:sp>
      <p:pic>
        <p:nvPicPr>
          <p:cNvPr id="4" name="Picture 3" descr="dc79769eff"/>
          <p:cNvPicPr>
            <a:picLocks noChangeAspect="1"/>
          </p:cNvPicPr>
          <p:nvPr/>
        </p:nvPicPr>
        <p:blipFill>
          <a:blip r:embed="rId4"/>
          <a:stretch>
            <a:fillRect/>
          </a:stretch>
        </p:blipFill>
        <p:spPr>
          <a:xfrm>
            <a:off x="131445" y="152400"/>
            <a:ext cx="3080385" cy="9163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291466" y="2054245"/>
            <a:ext cx="5292080" cy="4320480"/>
          </a:xfrm>
          <a:prstGeom prst="rect">
            <a:avLst/>
          </a:prstGeom>
          <a:noFill/>
          <a:ln w="9525">
            <a:noFill/>
            <a:miter lim="800000"/>
            <a:headEnd/>
            <a:tailEnd/>
          </a:ln>
        </p:spPr>
      </p:pic>
      <p:sp>
        <p:nvSpPr>
          <p:cNvPr id="8" name="TextBox 7"/>
          <p:cNvSpPr txBox="1"/>
          <p:nvPr/>
        </p:nvSpPr>
        <p:spPr>
          <a:xfrm>
            <a:off x="1300232" y="2360275"/>
            <a:ext cx="3733800" cy="2862322"/>
          </a:xfrm>
          <a:prstGeom prst="rect">
            <a:avLst/>
          </a:prstGeom>
          <a:noFill/>
        </p:spPr>
        <p:txBody>
          <a:bodyPr wrap="square" rtlCol="0">
            <a:spAutoFit/>
          </a:bodyPr>
          <a:lstStyle/>
          <a:p>
            <a:pPr algn="l" fontAlgn="base">
              <a:spcBef>
                <a:spcPct val="0"/>
              </a:spcBef>
              <a:spcAft>
                <a:spcPct val="0"/>
              </a:spcAft>
            </a:pPr>
            <a:r>
              <a:rPr lang="ru-RU" dirty="0">
                <a:solidFill>
                  <a:schemeClr val="tx1"/>
                </a:solidFill>
                <a:latin typeface="Arial" panose="020B0604020202020204" pitchFamily="34" charset="0"/>
              </a:rPr>
              <a:t>Коэффициент </a:t>
            </a:r>
            <a:r>
              <a:rPr lang="ru-RU" i="1" dirty="0">
                <a:solidFill>
                  <a:schemeClr val="tx1"/>
                </a:solidFill>
                <a:latin typeface="Arial" panose="020B0604020202020204" pitchFamily="34" charset="0"/>
              </a:rPr>
              <a:t>T</a:t>
            </a:r>
            <a:r>
              <a:rPr lang="ru-RU" dirty="0">
                <a:solidFill>
                  <a:schemeClr val="tx1"/>
                </a:solidFill>
                <a:latin typeface="Arial" panose="020B0604020202020204" pitchFamily="34" charset="0"/>
              </a:rPr>
              <a:t> пропускания колонки с жидкостью и газовыми пузырьками определялся как отношение </a:t>
            </a:r>
            <a:r>
              <a:rPr lang="ru-RU" i="1" dirty="0">
                <a:solidFill>
                  <a:schemeClr val="tx1"/>
                </a:solidFill>
                <a:latin typeface="Arial" panose="020B0604020202020204" pitchFamily="34" charset="0"/>
              </a:rPr>
              <a:t>S/S</a:t>
            </a:r>
            <a:r>
              <a:rPr lang="ru-RU" baseline="-25000" dirty="0">
                <a:solidFill>
                  <a:schemeClr val="tx1"/>
                </a:solidFill>
                <a:latin typeface="Arial" panose="020B0604020202020204" pitchFamily="34" charset="0"/>
              </a:rPr>
              <a:t>0</a:t>
            </a:r>
            <a:r>
              <a:rPr lang="ru-RU" dirty="0">
                <a:solidFill>
                  <a:schemeClr val="tx1"/>
                </a:solidFill>
                <a:latin typeface="Arial" panose="020B0604020202020204" pitchFamily="34" charset="0"/>
              </a:rPr>
              <a:t>: </a:t>
            </a:r>
          </a:p>
          <a:p>
            <a:pPr algn="l" fontAlgn="base">
              <a:spcBef>
                <a:spcPct val="0"/>
              </a:spcBef>
              <a:spcAft>
                <a:spcPct val="0"/>
              </a:spcAft>
            </a:pPr>
            <a:r>
              <a:rPr lang="ru-RU" i="1" dirty="0">
                <a:solidFill>
                  <a:schemeClr val="tx1"/>
                </a:solidFill>
                <a:latin typeface="Arial" panose="020B0604020202020204" pitchFamily="34" charset="0"/>
              </a:rPr>
              <a:t>T</a:t>
            </a:r>
            <a:r>
              <a:rPr lang="ru-RU" dirty="0">
                <a:solidFill>
                  <a:schemeClr val="tx1"/>
                </a:solidFill>
                <a:latin typeface="Arial" panose="020B0604020202020204" pitchFamily="34" charset="0"/>
              </a:rPr>
              <a:t> = </a:t>
            </a:r>
            <a:r>
              <a:rPr lang="ru-RU" i="1" dirty="0">
                <a:solidFill>
                  <a:schemeClr val="tx1"/>
                </a:solidFill>
                <a:latin typeface="Arial" panose="020B0604020202020204" pitchFamily="34" charset="0"/>
              </a:rPr>
              <a:t>S/S</a:t>
            </a:r>
            <a:r>
              <a:rPr lang="ru-RU" baseline="-25000" dirty="0">
                <a:solidFill>
                  <a:schemeClr val="tx1"/>
                </a:solidFill>
                <a:latin typeface="Arial" panose="020B0604020202020204" pitchFamily="34" charset="0"/>
              </a:rPr>
              <a:t>0</a:t>
            </a:r>
            <a:r>
              <a:rPr lang="ru-RU" dirty="0">
                <a:solidFill>
                  <a:schemeClr val="tx1"/>
                </a:solidFill>
                <a:latin typeface="Arial" panose="020B0604020202020204" pitchFamily="34" charset="0"/>
              </a:rPr>
              <a:t>, </a:t>
            </a:r>
          </a:p>
          <a:p>
            <a:pPr algn="l" fontAlgn="base">
              <a:spcBef>
                <a:spcPct val="0"/>
              </a:spcBef>
              <a:spcAft>
                <a:spcPct val="0"/>
              </a:spcAft>
            </a:pPr>
            <a:r>
              <a:rPr lang="ru-RU" dirty="0">
                <a:solidFill>
                  <a:schemeClr val="tx1"/>
                </a:solidFill>
                <a:latin typeface="Arial" panose="020B0604020202020204" pitchFamily="34" charset="0"/>
              </a:rPr>
              <a:t>где </a:t>
            </a:r>
            <a:r>
              <a:rPr lang="ru-RU" i="1" dirty="0">
                <a:solidFill>
                  <a:schemeClr val="tx1"/>
                </a:solidFill>
                <a:latin typeface="Arial" panose="020B0604020202020204" pitchFamily="34" charset="0"/>
              </a:rPr>
              <a:t>S</a:t>
            </a:r>
            <a:r>
              <a:rPr lang="ru-RU" dirty="0">
                <a:solidFill>
                  <a:schemeClr val="tx1"/>
                </a:solidFill>
                <a:latin typeface="Arial" panose="020B0604020202020204" pitchFamily="34" charset="0"/>
              </a:rPr>
              <a:t> - суммарная площадь световых импульсов,</a:t>
            </a:r>
          </a:p>
          <a:p>
            <a:pPr algn="l" fontAlgn="base">
              <a:spcBef>
                <a:spcPct val="0"/>
              </a:spcBef>
              <a:spcAft>
                <a:spcPct val="0"/>
              </a:spcAft>
            </a:pPr>
            <a:r>
              <a:rPr lang="ru-RU" i="1" dirty="0">
                <a:solidFill>
                  <a:schemeClr val="tx1"/>
                </a:solidFill>
                <a:latin typeface="Arial" panose="020B0604020202020204" pitchFamily="34" charset="0"/>
              </a:rPr>
              <a:t>S</a:t>
            </a:r>
            <a:r>
              <a:rPr lang="ru-RU" baseline="-25000" dirty="0">
                <a:solidFill>
                  <a:schemeClr val="tx1"/>
                </a:solidFill>
                <a:latin typeface="Arial" panose="020B0604020202020204" pitchFamily="34" charset="0"/>
              </a:rPr>
              <a:t>0</a:t>
            </a:r>
            <a:r>
              <a:rPr lang="ru-RU" dirty="0">
                <a:solidFill>
                  <a:schemeClr val="tx1"/>
                </a:solidFill>
                <a:latin typeface="Arial" panose="020B0604020202020204" pitchFamily="34" charset="0"/>
              </a:rPr>
              <a:t> - суммарная площадь импульсов в случае, когда </a:t>
            </a:r>
            <a:r>
              <a:rPr lang="ru-RU" dirty="0" err="1">
                <a:solidFill>
                  <a:schemeClr val="tx1"/>
                </a:solidFill>
                <a:latin typeface="Arial" panose="020B0604020202020204" pitchFamily="34" charset="0"/>
              </a:rPr>
              <a:t>коалесценция</a:t>
            </a:r>
            <a:r>
              <a:rPr lang="ru-RU" dirty="0">
                <a:solidFill>
                  <a:schemeClr val="tx1"/>
                </a:solidFill>
                <a:latin typeface="Arial" panose="020B0604020202020204" pitchFamily="34" charset="0"/>
              </a:rPr>
              <a:t> не подавлена. </a:t>
            </a:r>
          </a:p>
        </p:txBody>
      </p:sp>
      <p:sp>
        <p:nvSpPr>
          <p:cNvPr id="2" name="Прямоугольник 1"/>
          <p:cNvSpPr/>
          <p:nvPr/>
        </p:nvSpPr>
        <p:spPr>
          <a:xfrm>
            <a:off x="3332480" y="29210"/>
            <a:ext cx="8859520" cy="1691640"/>
          </a:xfrm>
          <a:prstGeom prst="rect">
            <a:avLst/>
          </a:prstGeom>
        </p:spPr>
        <p:txBody>
          <a:bodyPr wrap="square">
            <a:spAutoFit/>
          </a:bodyPr>
          <a:lstStyle/>
          <a:p>
            <a:pPr algn="ctr" fontAlgn="base">
              <a:spcBef>
                <a:spcPct val="0"/>
              </a:spcBef>
              <a:spcAft>
                <a:spcPct val="0"/>
              </a:spcAft>
            </a:pPr>
            <a:r>
              <a:rPr lang="ru-RU" sz="2600" b="1" dirty="0">
                <a:solidFill>
                  <a:srgbClr val="00A94F"/>
                </a:solidFill>
                <a:latin typeface="Calibri" panose="020F0502020204030204"/>
              </a:rPr>
              <a:t>Коэффициент пропускания колонки с различными водными растворами электролитов при атмосферном давлении </a:t>
            </a:r>
            <a:r>
              <a:rPr lang="ru-RU" sz="2600" b="1" i="1" dirty="0">
                <a:solidFill>
                  <a:srgbClr val="00A94F"/>
                </a:solidFill>
                <a:latin typeface="Calibri" panose="020F0502020204030204"/>
              </a:rPr>
              <a:t>Р</a:t>
            </a:r>
            <a:r>
              <a:rPr lang="ru-RU" sz="2600" b="1" dirty="0">
                <a:solidFill>
                  <a:srgbClr val="00A94F"/>
                </a:solidFill>
                <a:latin typeface="Calibri" panose="020F0502020204030204"/>
              </a:rPr>
              <a:t> = 0,1 МПа и величине расхода газа через колонку </a:t>
            </a:r>
            <a:r>
              <a:rPr lang="en-US" sz="2600" b="1" i="1" dirty="0">
                <a:solidFill>
                  <a:srgbClr val="00A94F"/>
                </a:solidFill>
                <a:latin typeface="Calibri" panose="020F0502020204030204"/>
              </a:rPr>
              <a:t>J</a:t>
            </a:r>
            <a:r>
              <a:rPr lang="ru-RU" sz="2600" b="1" dirty="0">
                <a:solidFill>
                  <a:srgbClr val="00A94F"/>
                </a:solidFill>
                <a:latin typeface="Calibri" panose="020F0502020204030204"/>
              </a:rPr>
              <a:t> = 2·10</a:t>
            </a:r>
            <a:r>
              <a:rPr lang="ru-RU" sz="2600" b="1" baseline="30000" dirty="0">
                <a:solidFill>
                  <a:srgbClr val="00A94F"/>
                </a:solidFill>
                <a:latin typeface="Calibri" panose="020F0502020204030204"/>
              </a:rPr>
              <a:t>-2</a:t>
            </a:r>
            <a:r>
              <a:rPr lang="ru-RU" sz="2600" b="1" dirty="0">
                <a:solidFill>
                  <a:srgbClr val="00A94F"/>
                </a:solidFill>
                <a:latin typeface="Calibri" panose="020F0502020204030204"/>
              </a:rPr>
              <a:t> л/с</a:t>
            </a:r>
            <a:endParaRPr lang="ru-RU" altLang="en-US" sz="2600" b="1" dirty="0">
              <a:solidFill>
                <a:srgbClr val="00A94F"/>
              </a:solidFill>
              <a:latin typeface="Calibri" panose="020F0502020204030204"/>
            </a:endParaRPr>
          </a:p>
        </p:txBody>
      </p:sp>
      <p:pic>
        <p:nvPicPr>
          <p:cNvPr id="4" name="Picture 3" descr="dc79769eff"/>
          <p:cNvPicPr>
            <a:picLocks noChangeAspect="1"/>
          </p:cNvPicPr>
          <p:nvPr/>
        </p:nvPicPr>
        <p:blipFill>
          <a:blip r:embed="rId3"/>
          <a:stretch>
            <a:fillRect/>
          </a:stretch>
        </p:blipFill>
        <p:spPr>
          <a:xfrm>
            <a:off x="131445" y="152400"/>
            <a:ext cx="3080385" cy="9163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2"/>
          <p:cNvSpPr txBox="1"/>
          <p:nvPr/>
        </p:nvSpPr>
        <p:spPr>
          <a:xfrm>
            <a:off x="774065" y="1414780"/>
            <a:ext cx="10576560" cy="5163820"/>
          </a:xfrm>
          <a:prstGeom prst="rect">
            <a:avLst/>
          </a:prstGeom>
        </p:spPr>
        <p:txBody>
          <a:bodyPr>
            <a:noAutofit/>
          </a:bodyPr>
          <a:lstStyle/>
          <a:p>
            <a:pPr marL="342900" indent="-342900" algn="just">
              <a:lnSpc>
                <a:spcPct val="120000"/>
              </a:lnSpc>
              <a:spcBef>
                <a:spcPct val="20000"/>
              </a:spcBef>
              <a:buFont typeface="Arial" panose="020B0604020202020204" pitchFamily="34" charset="0"/>
              <a:buChar char="•"/>
            </a:pPr>
            <a:r>
              <a:rPr lang="ru-RU" dirty="0">
                <a:solidFill>
                  <a:schemeClr val="tx1"/>
                </a:solidFill>
                <a:latin typeface="Arial" panose="020B0604020202020204" pitchFamily="34" charset="0"/>
                <a:cs typeface="Arial" panose="020B0604020202020204" pitchFamily="34" charset="0"/>
              </a:rPr>
              <a:t>Обеспечивается высокая эффективность воздействия за счет нагнетания водогазовой смеси в области оптимальных газосодержаний.</a:t>
            </a:r>
          </a:p>
          <a:p>
            <a:pPr marL="342900" indent="-342900" algn="just">
              <a:lnSpc>
                <a:spcPct val="120000"/>
              </a:lnSpc>
              <a:spcBef>
                <a:spcPct val="20000"/>
              </a:spcBef>
              <a:buFont typeface="Arial" panose="020B0604020202020204" pitchFamily="34" charset="0"/>
              <a:buChar char="•"/>
            </a:pPr>
            <a:r>
              <a:rPr lang="ru-RU" dirty="0">
                <a:solidFill>
                  <a:schemeClr val="tx1"/>
                </a:solidFill>
                <a:latin typeface="Arial" panose="020B0604020202020204" pitchFamily="34" charset="0"/>
                <a:cs typeface="Arial" panose="020B0604020202020204" pitchFamily="34" charset="0"/>
              </a:rPr>
              <a:t>Используется имеющаяся инфраструктура промыслового обустройства.</a:t>
            </a:r>
          </a:p>
          <a:p>
            <a:pPr marL="342900" indent="-342900" algn="just">
              <a:lnSpc>
                <a:spcPct val="120000"/>
              </a:lnSpc>
              <a:spcBef>
                <a:spcPct val="20000"/>
              </a:spcBef>
              <a:buFont typeface="Arial" panose="020B0604020202020204" pitchFamily="34" charset="0"/>
              <a:buChar char="•"/>
            </a:pPr>
            <a:r>
              <a:rPr lang="ru-RU" dirty="0">
                <a:solidFill>
                  <a:schemeClr val="tx1"/>
                </a:solidFill>
                <a:latin typeface="Arial" panose="020B0604020202020204" pitchFamily="34" charset="0"/>
                <a:cs typeface="Arial" panose="020B0604020202020204" pitchFamily="34" charset="0"/>
              </a:rPr>
              <a:t>Технология может быть успешно реализована как на отдельных скважинах и кустах, так и на месторождении в целом, и не имеет ограничений по расходу воды.</a:t>
            </a:r>
          </a:p>
          <a:p>
            <a:pPr marL="342900" indent="-342900" algn="just">
              <a:lnSpc>
                <a:spcPct val="120000"/>
              </a:lnSpc>
              <a:spcBef>
                <a:spcPct val="20000"/>
              </a:spcBef>
              <a:buFont typeface="Arial" panose="020B0604020202020204" pitchFamily="34" charset="0"/>
              <a:buChar char="•"/>
            </a:pPr>
            <a:r>
              <a:rPr lang="ru-RU" dirty="0">
                <a:solidFill>
                  <a:schemeClr val="tx1"/>
                </a:solidFill>
                <a:latin typeface="Arial" panose="020B0604020202020204" pitchFamily="34" charset="0"/>
                <a:cs typeface="Arial" panose="020B0604020202020204" pitchFamily="34" charset="0"/>
              </a:rPr>
              <a:t>Насосно-эжекторные системы существенно дешевле компрессорных и </a:t>
            </a:r>
            <a:r>
              <a:rPr lang="ru-RU" dirty="0" err="1">
                <a:solidFill>
                  <a:schemeClr val="tx1"/>
                </a:solidFill>
                <a:latin typeface="Arial" panose="020B0604020202020204" pitchFamily="34" charset="0"/>
                <a:cs typeface="Arial" panose="020B0604020202020204" pitchFamily="34" charset="0"/>
              </a:rPr>
              <a:t>бустерных</a:t>
            </a:r>
            <a:r>
              <a:rPr lang="ru-RU" dirty="0">
                <a:solidFill>
                  <a:schemeClr val="tx1"/>
                </a:solidFill>
                <a:latin typeface="Arial" panose="020B0604020202020204" pitchFamily="34" charset="0"/>
                <a:cs typeface="Arial" panose="020B0604020202020204" pitchFamily="34" charset="0"/>
              </a:rPr>
              <a:t> установок, имеют приемлемые значения КПД, компактны, просты, надёжны, могут успешно адаптироваться к изменяющемуся в несколько раз расходу газа.</a:t>
            </a:r>
          </a:p>
          <a:p>
            <a:pPr marL="342900" indent="-342900" algn="just">
              <a:lnSpc>
                <a:spcPct val="120000"/>
              </a:lnSpc>
              <a:spcBef>
                <a:spcPct val="20000"/>
              </a:spcBef>
              <a:buFont typeface="Arial" panose="020B0604020202020204" pitchFamily="34" charset="0"/>
              <a:buChar char="•"/>
            </a:pPr>
            <a:r>
              <a:rPr lang="ru-RU" dirty="0">
                <a:solidFill>
                  <a:schemeClr val="tx1"/>
                </a:solidFill>
                <a:latin typeface="Arial" panose="020B0604020202020204" pitchFamily="34" charset="0"/>
                <a:cs typeface="Arial" panose="020B0604020202020204" pitchFamily="34" charset="0"/>
              </a:rPr>
              <a:t>Решены проблемы </a:t>
            </a:r>
            <a:r>
              <a:rPr lang="ru-RU" dirty="0" err="1">
                <a:solidFill>
                  <a:schemeClr val="tx1"/>
                </a:solidFill>
                <a:latin typeface="Arial" panose="020B0604020202020204" pitchFamily="34" charset="0"/>
                <a:cs typeface="Arial" panose="020B0604020202020204" pitchFamily="34" charset="0"/>
              </a:rPr>
              <a:t>гидратообразования</a:t>
            </a:r>
            <a:r>
              <a:rPr lang="ru-RU" dirty="0">
                <a:solidFill>
                  <a:schemeClr val="tx1"/>
                </a:solidFill>
                <a:latin typeface="Arial" panose="020B0604020202020204" pitchFamily="34" charset="0"/>
                <a:cs typeface="Arial" panose="020B0604020202020204" pitchFamily="34" charset="0"/>
              </a:rPr>
              <a:t> и прорывов газа в добывающие скважины.</a:t>
            </a:r>
          </a:p>
          <a:p>
            <a:pPr marL="342900" indent="-342900" algn="just">
              <a:lnSpc>
                <a:spcPct val="120000"/>
              </a:lnSpc>
              <a:spcBef>
                <a:spcPct val="20000"/>
              </a:spcBef>
              <a:buFont typeface="Arial" panose="020B0604020202020204" pitchFamily="34" charset="0"/>
              <a:buChar char="•"/>
            </a:pPr>
            <a:r>
              <a:rPr lang="ru-RU" dirty="0">
                <a:solidFill>
                  <a:schemeClr val="tx1"/>
                </a:solidFill>
                <a:latin typeface="Arial" panose="020B0604020202020204" pitchFamily="34" charset="0"/>
                <a:cs typeface="Arial" panose="020B0604020202020204" pitchFamily="34" charset="0"/>
              </a:rPr>
              <a:t>Пенообразующие ПАВ способствуют и снижению вредного влияния газа на работу подпорного насоса, и уменьшению потерь на скольжение при закачке водогазовой смеси по стволу нагнетательной скважины, и повышению нефтеотдачи пласта.</a:t>
            </a:r>
          </a:p>
          <a:p>
            <a:pPr marL="342900" indent="-342900" algn="just">
              <a:lnSpc>
                <a:spcPct val="120000"/>
              </a:lnSpc>
              <a:spcBef>
                <a:spcPct val="20000"/>
              </a:spcBef>
              <a:buFont typeface="Arial" panose="020B0604020202020204" pitchFamily="34" charset="0"/>
              <a:buChar char="•"/>
            </a:pPr>
            <a:r>
              <a:rPr lang="ru-RU" dirty="0">
                <a:solidFill>
                  <a:schemeClr val="tx1"/>
                </a:solidFill>
                <a:latin typeface="Arial" panose="020B0604020202020204" pitchFamily="34" charset="0"/>
                <a:cs typeface="Arial" panose="020B0604020202020204" pitchFamily="34" charset="0"/>
              </a:rPr>
              <a:t>Подавлена </a:t>
            </a:r>
            <a:r>
              <a:rPr lang="ru-RU" dirty="0" err="1">
                <a:solidFill>
                  <a:schemeClr val="tx1"/>
                </a:solidFill>
                <a:latin typeface="Arial" panose="020B0604020202020204" pitchFamily="34" charset="0"/>
                <a:cs typeface="Arial" panose="020B0604020202020204" pitchFamily="34" charset="0"/>
              </a:rPr>
              <a:t>коалесценция</a:t>
            </a:r>
            <a:r>
              <a:rPr lang="ru-RU" dirty="0">
                <a:solidFill>
                  <a:schemeClr val="tx1"/>
                </a:solidFill>
                <a:latin typeface="Arial" panose="020B0604020202020204" pitchFamily="34" charset="0"/>
                <a:cs typeface="Arial" panose="020B0604020202020204" pitchFamily="34" charset="0"/>
              </a:rPr>
              <a:t> газовых </a:t>
            </a:r>
            <a:r>
              <a:rPr lang="ru-RU" dirty="0" err="1">
                <a:solidFill>
                  <a:schemeClr val="tx1"/>
                </a:solidFill>
                <a:latin typeface="Arial" panose="020B0604020202020204" pitchFamily="34" charset="0"/>
                <a:cs typeface="Arial" panose="020B0604020202020204" pitchFamily="34" charset="0"/>
              </a:rPr>
              <a:t>пузырков</a:t>
            </a:r>
          </a:p>
        </p:txBody>
      </p:sp>
      <p:sp>
        <p:nvSpPr>
          <p:cNvPr id="9" name="Заголовок 1"/>
          <p:cNvSpPr txBox="1"/>
          <p:nvPr/>
        </p:nvSpPr>
        <p:spPr>
          <a:xfrm>
            <a:off x="3789680" y="0"/>
            <a:ext cx="8402955" cy="1323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solidFill>
                  <a:srgbClr val="00A94F"/>
                </a:solidFill>
              </a:rPr>
              <a:t>Преимущества</a:t>
            </a:r>
          </a:p>
        </p:txBody>
      </p:sp>
      <p:pic>
        <p:nvPicPr>
          <p:cNvPr id="3" name="Picture 2" descr="dc79769eff"/>
          <p:cNvPicPr>
            <a:picLocks noChangeAspect="1"/>
          </p:cNvPicPr>
          <p:nvPr/>
        </p:nvPicPr>
        <p:blipFill>
          <a:blip r:embed="rId2"/>
          <a:stretch>
            <a:fillRect/>
          </a:stretch>
        </p:blipFill>
        <p:spPr>
          <a:xfrm>
            <a:off x="131445" y="152400"/>
            <a:ext cx="2795905" cy="8318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1051847" y="1366823"/>
            <a:ext cx="4286280" cy="1071562"/>
          </a:xfrm>
        </p:spPr>
        <p:txBody>
          <a:bodyPr>
            <a:normAutofit/>
          </a:bodyPr>
          <a:lstStyle/>
          <a:p>
            <a:pPr algn="just"/>
            <a:r>
              <a:rPr lang="ru-RU" sz="1555" dirty="0">
                <a:solidFill>
                  <a:schemeClr val="tx1"/>
                </a:solidFill>
                <a:latin typeface="Arial" panose="020B0604020202020204" pitchFamily="34" charset="0"/>
                <a:cs typeface="Arial" panose="020B0604020202020204" pitchFamily="34" charset="0"/>
              </a:rPr>
              <a:t>Пробы смеси «</a:t>
            </a:r>
            <a:r>
              <a:rPr lang="ru-RU" sz="1555" dirty="0" err="1">
                <a:solidFill>
                  <a:schemeClr val="tx1"/>
                </a:solidFill>
                <a:latin typeface="Arial" panose="020B0604020202020204" pitchFamily="34" charset="0"/>
                <a:cs typeface="Arial" panose="020B0604020202020204" pitchFamily="34" charset="0"/>
              </a:rPr>
              <a:t>вода-ПАВ-газ</a:t>
            </a:r>
            <a:r>
              <a:rPr lang="ru-RU" sz="1555" dirty="0">
                <a:solidFill>
                  <a:schemeClr val="tx1"/>
                </a:solidFill>
                <a:latin typeface="Arial" panose="020B0604020202020204" pitchFamily="34" charset="0"/>
                <a:cs typeface="Arial" panose="020B0604020202020204" pitchFamily="34" charset="0"/>
              </a:rPr>
              <a:t>», отобранные из семьдесят шестой ступени насоса ЭЦН-5-80. Цена деления измерительной шкалы микроскопа – 40 мкм.</a:t>
            </a:r>
          </a:p>
        </p:txBody>
      </p:sp>
      <p:pic>
        <p:nvPicPr>
          <p:cNvPr id="13" name="Picture 12"/>
          <p:cNvPicPr>
            <a:picLocks noChangeAspect="1" noChangeArrowheads="1"/>
          </p:cNvPicPr>
          <p:nvPr/>
        </p:nvPicPr>
        <p:blipFill>
          <a:blip r:embed="rId2" cstate="print"/>
          <a:srcRect/>
          <a:stretch>
            <a:fillRect/>
          </a:stretch>
        </p:blipFill>
        <p:spPr bwMode="auto">
          <a:xfrm>
            <a:off x="1051847" y="2581270"/>
            <a:ext cx="4214842" cy="3416091"/>
          </a:xfrm>
          <a:prstGeom prst="rect">
            <a:avLst/>
          </a:prstGeom>
          <a:noFill/>
          <a:ln w="9525">
            <a:noFill/>
            <a:miter lim="800000"/>
            <a:headEnd/>
            <a:tailEnd/>
          </a:ln>
        </p:spPr>
      </p:pic>
      <p:sp>
        <p:nvSpPr>
          <p:cNvPr id="14" name="TextBox 13"/>
          <p:cNvSpPr txBox="1"/>
          <p:nvPr/>
        </p:nvSpPr>
        <p:spPr>
          <a:xfrm>
            <a:off x="971550" y="6078855"/>
            <a:ext cx="4358005" cy="521970"/>
          </a:xfrm>
          <a:prstGeom prst="rect">
            <a:avLst/>
          </a:prstGeom>
          <a:noFill/>
        </p:spPr>
        <p:txBody>
          <a:bodyPr wrap="square" rtlCol="0">
            <a:spAutoFit/>
          </a:bodyPr>
          <a:lstStyle/>
          <a:p>
            <a:pPr fontAlgn="base">
              <a:spcBef>
                <a:spcPct val="0"/>
              </a:spcBef>
              <a:spcAft>
                <a:spcPct val="0"/>
              </a:spcAft>
            </a:pPr>
            <a:r>
              <a:rPr lang="ru-RU" sz="1400" dirty="0">
                <a:solidFill>
                  <a:srgbClr val="333333"/>
                </a:solidFill>
                <a:latin typeface="Arial" panose="020B0604020202020204" pitchFamily="34" charset="0"/>
              </a:rPr>
              <a:t>Средний диаметр пузырьков составляет около 15 мкм</a:t>
            </a:r>
          </a:p>
        </p:txBody>
      </p:sp>
      <p:pic>
        <p:nvPicPr>
          <p:cNvPr id="15" name="Picture 2"/>
          <p:cNvPicPr>
            <a:picLocks noChangeAspect="1" noChangeArrowheads="1"/>
          </p:cNvPicPr>
          <p:nvPr/>
        </p:nvPicPr>
        <p:blipFill>
          <a:blip r:embed="rId3" cstate="print"/>
          <a:srcRect/>
          <a:stretch>
            <a:fillRect/>
          </a:stretch>
        </p:blipFill>
        <p:spPr bwMode="auto">
          <a:xfrm>
            <a:off x="6557010" y="1594892"/>
            <a:ext cx="4175894" cy="5130420"/>
          </a:xfrm>
          <a:prstGeom prst="rect">
            <a:avLst/>
          </a:prstGeom>
          <a:noFill/>
          <a:ln w="9525">
            <a:noFill/>
            <a:miter lim="800000"/>
            <a:headEnd/>
            <a:tailEnd/>
          </a:ln>
        </p:spPr>
      </p:pic>
      <p:sp>
        <p:nvSpPr>
          <p:cNvPr id="16" name="Прямоугольник 15"/>
          <p:cNvSpPr/>
          <p:nvPr/>
        </p:nvSpPr>
        <p:spPr>
          <a:xfrm>
            <a:off x="7367905" y="1404620"/>
            <a:ext cx="2896235" cy="337185"/>
          </a:xfrm>
          <a:prstGeom prst="rect">
            <a:avLst/>
          </a:prstGeom>
        </p:spPr>
        <p:txBody>
          <a:bodyPr wrap="square">
            <a:spAutoFit/>
          </a:bodyPr>
          <a:lstStyle/>
          <a:p>
            <a:pPr algn="ctr" fontAlgn="base">
              <a:spcBef>
                <a:spcPct val="0"/>
              </a:spcBef>
              <a:spcAft>
                <a:spcPct val="0"/>
              </a:spcAft>
            </a:pPr>
            <a:r>
              <a:rPr lang="ru-RU" sz="1600" dirty="0">
                <a:solidFill>
                  <a:srgbClr val="333333"/>
                </a:solidFill>
                <a:latin typeface="Arial" panose="020B0604020202020204" pitchFamily="34" charset="0"/>
              </a:rPr>
              <a:t>Характеристики эжектора </a:t>
            </a:r>
          </a:p>
        </p:txBody>
      </p:sp>
      <p:sp>
        <p:nvSpPr>
          <p:cNvPr id="18" name="Заголовок 1"/>
          <p:cNvSpPr txBox="1"/>
          <p:nvPr/>
        </p:nvSpPr>
        <p:spPr>
          <a:xfrm>
            <a:off x="3401060" y="153035"/>
            <a:ext cx="8791575" cy="120459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ru-RU" b="1" dirty="0">
                <a:solidFill>
                  <a:srgbClr val="00A94F"/>
                </a:solidFill>
                <a:latin typeface="Calibri" panose="020F0502020204030204"/>
              </a:rPr>
              <a:t>Зависимости относительного перепада давлений  Δ </a:t>
            </a:r>
            <a:r>
              <a:rPr lang="ru-RU" b="1" dirty="0" err="1">
                <a:solidFill>
                  <a:srgbClr val="00A94F"/>
                </a:solidFill>
                <a:latin typeface="Calibri" panose="020F0502020204030204"/>
              </a:rPr>
              <a:t>Рс</a:t>
            </a:r>
            <a:r>
              <a:rPr lang="ru-RU" b="1" dirty="0">
                <a:solidFill>
                  <a:srgbClr val="00A94F"/>
                </a:solidFill>
                <a:latin typeface="Calibri" panose="020F0502020204030204"/>
              </a:rPr>
              <a:t>/</a:t>
            </a:r>
            <a:r>
              <a:rPr lang="ru-RU" b="1" dirty="0" err="1">
                <a:solidFill>
                  <a:srgbClr val="00A94F"/>
                </a:solidFill>
                <a:latin typeface="Calibri" panose="020F0502020204030204"/>
              </a:rPr>
              <a:t>ΔРр</a:t>
            </a:r>
            <a:r>
              <a:rPr lang="ru-RU" b="1" dirty="0">
                <a:solidFill>
                  <a:srgbClr val="00A94F"/>
                </a:solidFill>
                <a:latin typeface="Calibri" panose="020F0502020204030204"/>
              </a:rPr>
              <a:t> (1), КПД эжектора при откачке газа </a:t>
            </a:r>
            <a:r>
              <a:rPr lang="ru-RU" b="1" dirty="0" err="1">
                <a:solidFill>
                  <a:srgbClr val="00A94F"/>
                </a:solidFill>
                <a:latin typeface="Calibri" panose="020F0502020204030204"/>
              </a:rPr>
              <a:t>ηг</a:t>
            </a:r>
            <a:r>
              <a:rPr lang="ru-RU" b="1" dirty="0">
                <a:solidFill>
                  <a:srgbClr val="00A94F"/>
                </a:solidFill>
                <a:latin typeface="Calibri" panose="020F0502020204030204"/>
              </a:rPr>
              <a:t> (2) и КПД эжектора в составе системы η* (3) от коэффициента инжекции в условиях приемной камеры</a:t>
            </a:r>
            <a:br>
              <a:rPr lang="ru-RU" b="1" dirty="0">
                <a:solidFill>
                  <a:srgbClr val="00A94F"/>
                </a:solidFill>
                <a:latin typeface="Calibri" panose="020F0502020204030204"/>
              </a:rPr>
            </a:br>
            <a:r>
              <a:rPr lang="ru-RU" b="1" dirty="0">
                <a:solidFill>
                  <a:srgbClr val="00A94F"/>
                </a:solidFill>
                <a:latin typeface="Calibri" panose="020F0502020204030204"/>
              </a:rPr>
              <a:t>при откачке газа  </a:t>
            </a:r>
            <a:endParaRPr lang="ru-RU" b="1" dirty="0" err="1">
              <a:solidFill>
                <a:srgbClr val="00A94F"/>
              </a:solidFill>
              <a:latin typeface="Calibri" panose="020F0502020204030204"/>
            </a:endParaRPr>
          </a:p>
        </p:txBody>
      </p:sp>
      <p:pic>
        <p:nvPicPr>
          <p:cNvPr id="4" name="Picture 3" descr="dc79769eff"/>
          <p:cNvPicPr>
            <a:picLocks noChangeAspect="1"/>
          </p:cNvPicPr>
          <p:nvPr/>
        </p:nvPicPr>
        <p:blipFill>
          <a:blip r:embed="rId4"/>
          <a:stretch>
            <a:fillRect/>
          </a:stretch>
        </p:blipFill>
        <p:spPr>
          <a:xfrm>
            <a:off x="131445" y="152400"/>
            <a:ext cx="3080385" cy="9163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7350" y="635"/>
            <a:ext cx="9264650" cy="1323340"/>
          </a:xfrm>
        </p:spPr>
        <p:txBody>
          <a:bodyPr/>
          <a:lstStyle/>
          <a:p>
            <a:r>
              <a:rPr lang="ru-RU" sz="3200" b="1" dirty="0">
                <a:solidFill>
                  <a:srgbClr val="00A94F"/>
                </a:solidFill>
              </a:rPr>
              <a:t>Варианты разработки </a:t>
            </a:r>
            <a:r>
              <a:rPr lang="ru-RU" sz="3200" b="1" dirty="0" err="1">
                <a:solidFill>
                  <a:srgbClr val="00A94F"/>
                </a:solidFill>
              </a:rPr>
              <a:t>Самодуровского</a:t>
            </a:r>
            <a:r>
              <a:rPr lang="ru-RU" sz="3200" b="1" dirty="0">
                <a:solidFill>
                  <a:srgbClr val="00A94F"/>
                </a:solidFill>
              </a:rPr>
              <a:t> месторождения</a:t>
            </a:r>
          </a:p>
        </p:txBody>
      </p:sp>
      <p:sp>
        <p:nvSpPr>
          <p:cNvPr id="3" name="Объект 2"/>
          <p:cNvSpPr>
            <a:spLocks noGrp="1"/>
          </p:cNvSpPr>
          <p:nvPr>
            <p:ph idx="1"/>
          </p:nvPr>
        </p:nvSpPr>
        <p:spPr>
          <a:xfrm>
            <a:off x="609600" y="1685291"/>
            <a:ext cx="10972800" cy="4525963"/>
          </a:xfrm>
        </p:spPr>
        <p:txBody>
          <a:bodyPr/>
          <a:lstStyle/>
          <a:p>
            <a:pPr indent="457200" algn="just">
              <a:lnSpc>
                <a:spcPct val="150000"/>
              </a:lnSpc>
            </a:pPr>
            <a:r>
              <a:rPr lang="ru-RU" sz="1400" b="1" dirty="0">
                <a:solidFill>
                  <a:srgbClr val="EE2A24"/>
                </a:solidFill>
                <a:effectLst/>
                <a:latin typeface="Arial" panose="020B0604020202020204" pitchFamily="34" charset="0"/>
                <a:ea typeface="Times New Roman" panose="02020603050405020304" pitchFamily="18" charset="0"/>
                <a:cs typeface="Arial" panose="020B0604020202020204" pitchFamily="34" charset="0"/>
              </a:rPr>
              <a:t>1 вариант.</a:t>
            </a:r>
            <a:r>
              <a:rPr lang="ru-RU" sz="1400" dirty="0">
                <a:effectLst/>
                <a:latin typeface="Arial" panose="020B0604020202020204" pitchFamily="34" charset="0"/>
                <a:ea typeface="Times New Roman" panose="02020603050405020304" pitchFamily="18" charset="0"/>
                <a:cs typeface="Arial" panose="020B0604020202020204" pitchFamily="34" charset="0"/>
              </a:rPr>
              <a:t> Предусматривает продолжение реализации утверждённого варианта технологической схемы разработки – применение комплекса геолого-технических мероприятий – кислотный гидроразрыв пласта, ОПЗ скважин в </a:t>
            </a:r>
            <a:r>
              <a:rPr lang="ru-RU" sz="1400" dirty="0" err="1">
                <a:effectLst/>
                <a:latin typeface="Arial" panose="020B0604020202020204" pitchFamily="34" charset="0"/>
                <a:ea typeface="Times New Roman" panose="02020603050405020304" pitchFamily="18" charset="0"/>
                <a:cs typeface="Arial" panose="020B0604020202020204" pitchFamily="34" charset="0"/>
              </a:rPr>
              <a:t>низкопроницаемых</a:t>
            </a:r>
            <a:r>
              <a:rPr lang="ru-RU" sz="1400" dirty="0">
                <a:effectLst/>
                <a:latin typeface="Arial" panose="020B0604020202020204" pitchFamily="34" charset="0"/>
                <a:ea typeface="Times New Roman" panose="02020603050405020304" pitchFamily="18" charset="0"/>
                <a:cs typeface="Arial" panose="020B0604020202020204" pitchFamily="34" charset="0"/>
              </a:rPr>
              <a:t>, ремонтно-изоляционные и водоизоляционные работы в добывающих и нагнетательных скважинах, применение </a:t>
            </a:r>
            <a:r>
              <a:rPr lang="ru-RU" sz="1400" dirty="0" err="1">
                <a:effectLst/>
                <a:latin typeface="Arial" panose="020B0604020202020204" pitchFamily="34" charset="0"/>
                <a:ea typeface="Times New Roman" panose="02020603050405020304" pitchFamily="18" charset="0"/>
                <a:cs typeface="Arial" panose="020B0604020202020204" pitchFamily="34" charset="0"/>
              </a:rPr>
              <a:t>потокоотклоняющих</a:t>
            </a:r>
            <a:r>
              <a:rPr lang="ru-RU" sz="1400" dirty="0">
                <a:effectLst/>
                <a:latin typeface="Arial" panose="020B0604020202020204" pitchFamily="34" charset="0"/>
                <a:ea typeface="Times New Roman" panose="02020603050405020304" pitchFamily="18" charset="0"/>
                <a:cs typeface="Arial" panose="020B0604020202020204" pitchFamily="34" charset="0"/>
              </a:rPr>
              <a:t> технологий в нагнетательных скважинах.</a:t>
            </a:r>
          </a:p>
          <a:p>
            <a:pPr indent="457200" algn="just">
              <a:lnSpc>
                <a:spcPct val="150000"/>
              </a:lnSpc>
            </a:pPr>
            <a:r>
              <a:rPr lang="ru-RU" sz="1400" dirty="0">
                <a:effectLst/>
                <a:latin typeface="Arial" panose="020B0604020202020204" pitchFamily="34" charset="0"/>
                <a:ea typeface="Times New Roman" panose="02020603050405020304" pitchFamily="18" charset="0"/>
                <a:cs typeface="Arial" panose="020B0604020202020204" pitchFamily="34" charset="0"/>
              </a:rPr>
              <a:t>Основные характеристики варианта:</a:t>
            </a:r>
          </a:p>
          <a:p>
            <a:pPr indent="457200" algn="just">
              <a:lnSpc>
                <a:spcPct val="150000"/>
              </a:lnSpc>
            </a:pPr>
            <a:r>
              <a:rPr lang="ru-RU" sz="1400" dirty="0">
                <a:effectLst/>
                <a:latin typeface="Arial" panose="020B0604020202020204" pitchFamily="34" charset="0"/>
                <a:ea typeface="Times New Roman" panose="02020603050405020304" pitchFamily="18" charset="0"/>
                <a:cs typeface="Arial" panose="020B0604020202020204" pitchFamily="34" charset="0"/>
              </a:rPr>
              <a:t>- действующий фонд скважин 145, из них 83 добывающих и 62 нагнетательных;</a:t>
            </a:r>
          </a:p>
          <a:p>
            <a:pPr indent="457200" algn="just">
              <a:lnSpc>
                <a:spcPct val="150000"/>
              </a:lnSpc>
            </a:pPr>
            <a:r>
              <a:rPr lang="ru-RU" sz="1400" dirty="0">
                <a:effectLst/>
                <a:latin typeface="Arial" panose="020B0604020202020204" pitchFamily="34" charset="0"/>
                <a:ea typeface="Times New Roman" panose="02020603050405020304" pitchFamily="18" charset="0"/>
                <a:cs typeface="Arial" panose="020B0604020202020204" pitchFamily="34" charset="0"/>
              </a:rPr>
              <a:t>- объем добычи нефти за проектный период – 3069,4 тыс. тонн.</a:t>
            </a:r>
          </a:p>
          <a:p>
            <a:pPr indent="457200" algn="just">
              <a:lnSpc>
                <a:spcPct val="150000"/>
              </a:lnSpc>
            </a:pPr>
            <a:r>
              <a:rPr lang="ru-RU" sz="1400" b="1" dirty="0">
                <a:solidFill>
                  <a:srgbClr val="EE2A24"/>
                </a:solidFill>
                <a:effectLst/>
                <a:latin typeface="Arial" panose="020B0604020202020204" pitchFamily="34" charset="0"/>
                <a:ea typeface="Times New Roman" panose="02020603050405020304" pitchFamily="18" charset="0"/>
                <a:cs typeface="Arial" panose="020B0604020202020204" pitchFamily="34" charset="0"/>
              </a:rPr>
              <a:t>2 вариант (рекомендуемый)</a:t>
            </a:r>
            <a:r>
              <a:rPr lang="ru-RU" sz="1400" dirty="0">
                <a:solidFill>
                  <a:srgbClr val="EE2A24"/>
                </a:solidFill>
                <a:effectLst/>
                <a:latin typeface="Arial" panose="020B0604020202020204" pitchFamily="34" charset="0"/>
                <a:ea typeface="Times New Roman" panose="02020603050405020304" pitchFamily="18" charset="0"/>
                <a:cs typeface="Arial" panose="020B0604020202020204" pitchFamily="34" charset="0"/>
              </a:rPr>
              <a:t>.</a:t>
            </a:r>
            <a:r>
              <a:rPr lang="ru-RU" sz="1400" dirty="0">
                <a:effectLst/>
                <a:latin typeface="Arial" panose="020B0604020202020204" pitchFamily="34" charset="0"/>
                <a:ea typeface="Times New Roman" panose="02020603050405020304" pitchFamily="18" charset="0"/>
                <a:cs typeface="Arial" panose="020B0604020202020204" pitchFamily="34" charset="0"/>
              </a:rPr>
              <a:t> Предусматривает в дополнение к первому использование методов водогазового воздействия на предлагаемом опытном участке пласта Т</a:t>
            </a:r>
            <a:r>
              <a:rPr lang="ru-RU" sz="1400" baseline="-25000" dirty="0">
                <a:effectLst/>
                <a:latin typeface="Arial" panose="020B0604020202020204" pitchFamily="34" charset="0"/>
                <a:ea typeface="Times New Roman" panose="02020603050405020304" pitchFamily="18" charset="0"/>
                <a:cs typeface="Arial" panose="020B0604020202020204" pitchFamily="34" charset="0"/>
              </a:rPr>
              <a:t>1</a:t>
            </a:r>
            <a:r>
              <a:rPr lang="ru-RU" sz="1400"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err="1">
                <a:effectLst/>
                <a:latin typeface="Arial" panose="020B0604020202020204" pitchFamily="34" charset="0"/>
                <a:ea typeface="Times New Roman" panose="02020603050405020304" pitchFamily="18" charset="0"/>
                <a:cs typeface="Arial" panose="020B0604020202020204" pitchFamily="34" charset="0"/>
              </a:rPr>
              <a:t>Самодуровского</a:t>
            </a:r>
            <a:r>
              <a:rPr lang="ru-RU" sz="1400" dirty="0">
                <a:effectLst/>
                <a:latin typeface="Arial" panose="020B0604020202020204" pitchFamily="34" charset="0"/>
                <a:ea typeface="Times New Roman" panose="02020603050405020304" pitchFamily="18" charset="0"/>
                <a:cs typeface="Arial" panose="020B0604020202020204" pitchFamily="34" charset="0"/>
              </a:rPr>
              <a:t> месторождения. В этом варианте осуществляется совместная закачка газа и воды в виде водогазовой смеси.</a:t>
            </a:r>
          </a:p>
          <a:p>
            <a:pPr indent="457200" algn="just">
              <a:lnSpc>
                <a:spcPct val="150000"/>
              </a:lnSpc>
            </a:pPr>
            <a:r>
              <a:rPr lang="ru-RU" sz="1400" dirty="0">
                <a:effectLst/>
                <a:latin typeface="Arial" panose="020B0604020202020204" pitchFamily="34" charset="0"/>
                <a:ea typeface="Times New Roman" panose="02020603050405020304" pitchFamily="18" charset="0"/>
                <a:cs typeface="Arial" panose="020B0604020202020204" pitchFamily="34" charset="0"/>
              </a:rPr>
              <a:t>Основные характеристики варианта:</a:t>
            </a:r>
          </a:p>
          <a:p>
            <a:pPr indent="457200" algn="just">
              <a:lnSpc>
                <a:spcPct val="150000"/>
              </a:lnSpc>
            </a:pPr>
            <a:r>
              <a:rPr lang="ru-RU" sz="1400" dirty="0">
                <a:effectLst/>
                <a:latin typeface="Arial" panose="020B0604020202020204" pitchFamily="34" charset="0"/>
                <a:ea typeface="Times New Roman" panose="02020603050405020304" pitchFamily="18" charset="0"/>
                <a:cs typeface="Arial" panose="020B0604020202020204" pitchFamily="34" charset="0"/>
              </a:rPr>
              <a:t>- действующий фонд скважин 121, из них 65 добывающих и 56 нагнетательных;</a:t>
            </a:r>
          </a:p>
          <a:p>
            <a:pPr indent="457200" algn="just">
              <a:lnSpc>
                <a:spcPct val="150000"/>
              </a:lnSpc>
            </a:pPr>
            <a:r>
              <a:rPr lang="ru-RU" sz="1400" dirty="0">
                <a:effectLst/>
                <a:latin typeface="Arial" panose="020B0604020202020204" pitchFamily="34" charset="0"/>
                <a:ea typeface="Times New Roman" panose="02020603050405020304" pitchFamily="18" charset="0"/>
                <a:cs typeface="Arial" panose="020B0604020202020204" pitchFamily="34" charset="0"/>
              </a:rPr>
              <a:t>- объем добычи нефти – 3153,7 тыс. тонн.</a:t>
            </a:r>
          </a:p>
          <a:p>
            <a:endParaRPr lang="ru-RU" dirty="0">
              <a:latin typeface="Arial" panose="020B0604020202020204" pitchFamily="34" charset="0"/>
              <a:cs typeface="Arial" panose="020B0604020202020204" pitchFamily="34" charset="0"/>
            </a:endParaRPr>
          </a:p>
        </p:txBody>
      </p:sp>
      <p:pic>
        <p:nvPicPr>
          <p:cNvPr id="5" name="Picture 4" descr="dc79769eff"/>
          <p:cNvPicPr>
            <a:picLocks noChangeAspect="1"/>
          </p:cNvPicPr>
          <p:nvPr/>
        </p:nvPicPr>
        <p:blipFill>
          <a:blip r:embed="rId2"/>
          <a:stretch>
            <a:fillRect/>
          </a:stretch>
        </p:blipFill>
        <p:spPr>
          <a:xfrm>
            <a:off x="131445" y="152400"/>
            <a:ext cx="2795905" cy="8318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7985" y="635"/>
            <a:ext cx="9263380" cy="1651635"/>
          </a:xfrm>
        </p:spPr>
        <p:txBody>
          <a:bodyPr/>
          <a:lstStyle/>
          <a:p>
            <a:r>
              <a:rPr lang="ru-RU" sz="2800" b="1" dirty="0">
                <a:solidFill>
                  <a:srgbClr val="00A94F"/>
                </a:solidFill>
                <a:effectLst/>
                <a:ea typeface="Times New Roman" panose="02020603050405020304" pitchFamily="18" charset="0"/>
              </a:rPr>
              <a:t>Динамика дисконтированных денежных потоков разработки </a:t>
            </a:r>
            <a:r>
              <a:rPr lang="ru-RU" sz="2800" b="1" dirty="0" err="1">
                <a:solidFill>
                  <a:srgbClr val="00A94F"/>
                </a:solidFill>
                <a:effectLst/>
                <a:ea typeface="Times New Roman" panose="02020603050405020304" pitchFamily="18" charset="0"/>
              </a:rPr>
              <a:t>Самодуровского</a:t>
            </a:r>
            <a:r>
              <a:rPr lang="ru-RU" sz="2800" b="1" dirty="0">
                <a:solidFill>
                  <a:srgbClr val="00A94F"/>
                </a:solidFill>
                <a:effectLst/>
                <a:ea typeface="Times New Roman" panose="02020603050405020304" pitchFamily="18" charset="0"/>
              </a:rPr>
              <a:t> месторождения по вариантам</a:t>
            </a:r>
          </a:p>
        </p:txBody>
      </p:sp>
      <p:pic>
        <p:nvPicPr>
          <p:cNvPr id="4" name="Объект 3"/>
          <p:cNvPicPr>
            <a:picLocks noGrp="1" noChangeAspect="1"/>
          </p:cNvPicPr>
          <p:nvPr>
            <p:ph idx="1"/>
          </p:nvPr>
        </p:nvPicPr>
        <p:blipFill>
          <a:blip r:embed="rId2"/>
          <a:stretch>
            <a:fillRect/>
          </a:stretch>
        </p:blipFill>
        <p:spPr>
          <a:xfrm>
            <a:off x="1870594" y="1568075"/>
            <a:ext cx="8282228" cy="4846915"/>
          </a:xfrm>
          <a:prstGeom prst="rect">
            <a:avLst/>
          </a:prstGeom>
        </p:spPr>
      </p:pic>
      <p:pic>
        <p:nvPicPr>
          <p:cNvPr id="5" name="Picture 4"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812339" y="1194698"/>
            <a:ext cx="10719303"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lnSpc>
                <a:spcPct val="150000"/>
              </a:lnSpc>
              <a:buAutoNum type="arabicPeriod"/>
            </a:pPr>
            <a:r>
              <a:rPr lang="ru-RU" altLang="ru-RU" sz="1300" dirty="0">
                <a:cs typeface="Arial" panose="020B0604020202020204" pitchFamily="34" charset="0"/>
              </a:rPr>
              <a:t>Экспериментально доказано, что водогазовое воздействие при </a:t>
            </a:r>
            <a:r>
              <a:rPr lang="ru-RU" altLang="ru-RU" sz="1300" dirty="0" err="1">
                <a:cs typeface="Arial" panose="020B0604020202020204" pitchFamily="34" charset="0"/>
              </a:rPr>
              <a:t>газосодержании</a:t>
            </a:r>
            <a:r>
              <a:rPr lang="ru-RU" altLang="ru-RU" sz="1300" dirty="0">
                <a:cs typeface="Arial" panose="020B0604020202020204" pitchFamily="34" charset="0"/>
              </a:rPr>
              <a:t> водогазовой смеси 25% существенно повышает коэффициент вытеснения нефти месторождения </a:t>
            </a:r>
            <a:r>
              <a:rPr lang="ru-RU" altLang="ru-RU" sz="1300" dirty="0" err="1">
                <a:cs typeface="Arial" panose="020B0604020202020204" pitchFamily="34" charset="0"/>
              </a:rPr>
              <a:t>Кульжан</a:t>
            </a:r>
            <a:r>
              <a:rPr lang="ru-RU" altLang="ru-RU" sz="1300" dirty="0">
                <a:cs typeface="Arial" panose="020B0604020202020204" pitchFamily="34" charset="0"/>
              </a:rPr>
              <a:t> с вязкостью 1,07 мПа*с по сравнению с </a:t>
            </a:r>
            <a:r>
              <a:rPr lang="ru-RU" altLang="ru-RU" sz="1300" dirty="0" err="1">
                <a:cs typeface="Arial" panose="020B0604020202020204" pitchFamily="34" charset="0"/>
              </a:rPr>
              <a:t>заводнением</a:t>
            </a:r>
            <a:r>
              <a:rPr lang="ru-RU" altLang="ru-RU" sz="1300" dirty="0">
                <a:cs typeface="Arial" panose="020B0604020202020204" pitchFamily="34" charset="0"/>
              </a:rPr>
              <a:t> (57%), </a:t>
            </a:r>
            <a:r>
              <a:rPr lang="ru-RU" altLang="ru-RU" sz="1300" dirty="0" err="1">
                <a:cs typeface="Arial" panose="020B0604020202020204" pitchFamily="34" charset="0"/>
              </a:rPr>
              <a:t>заводнением</a:t>
            </a:r>
            <a:r>
              <a:rPr lang="ru-RU" altLang="ru-RU" sz="1300" dirty="0">
                <a:cs typeface="Arial" panose="020B0604020202020204" pitchFamily="34" charset="0"/>
              </a:rPr>
              <a:t> с добавкой ПАВ(61%) и закачкой полимерных композиций(68%) в пласт.  </a:t>
            </a:r>
          </a:p>
          <a:p>
            <a:pPr algn="just" eaLnBrk="1" hangingPunct="1">
              <a:lnSpc>
                <a:spcPct val="150000"/>
              </a:lnSpc>
              <a:buAutoNum type="arabicPeriod"/>
            </a:pPr>
            <a:r>
              <a:rPr lang="ru-RU" altLang="ru-RU" sz="1300" dirty="0">
                <a:cs typeface="Arial" panose="020B0604020202020204" pitchFamily="34" charset="0"/>
              </a:rPr>
              <a:t>В экспериментах установлено, что при водогазовом воздействии в области оптимальных </a:t>
            </a:r>
            <a:r>
              <a:rPr lang="ru-RU" altLang="ru-RU" sz="1300" dirty="0" err="1">
                <a:cs typeface="Arial" panose="020B0604020202020204" pitchFamily="34" charset="0"/>
              </a:rPr>
              <a:t>газосодержаний</a:t>
            </a:r>
            <a:r>
              <a:rPr lang="ru-RU" altLang="ru-RU" sz="1300" dirty="0">
                <a:cs typeface="Arial" panose="020B0604020202020204" pitchFamily="34" charset="0"/>
              </a:rPr>
              <a:t> достигается наибольшее значение конечного КИН – 89%. Это обусловлено тем, что для условий месторождения </a:t>
            </a:r>
            <a:r>
              <a:rPr lang="ru-RU" altLang="ru-RU" sz="1300" dirty="0" err="1">
                <a:cs typeface="Arial" panose="020B0604020202020204" pitchFamily="34" charset="0"/>
              </a:rPr>
              <a:t>Кульжан</a:t>
            </a:r>
            <a:r>
              <a:rPr lang="ru-RU" altLang="ru-RU" sz="1300" dirty="0">
                <a:cs typeface="Arial" panose="020B0604020202020204" pitchFamily="34" charset="0"/>
              </a:rPr>
              <a:t> в экспериментах удалось смоделировать оптимальный режим закачки стабильной водогазовой смеси. </a:t>
            </a:r>
          </a:p>
          <a:p>
            <a:pPr algn="just" eaLnBrk="1" hangingPunct="1">
              <a:lnSpc>
                <a:spcPct val="150000"/>
              </a:lnSpc>
            </a:pPr>
            <a:r>
              <a:rPr lang="ru-RU" altLang="ru-RU" sz="1300" dirty="0">
                <a:cs typeface="Arial" panose="020B0604020202020204" pitchFamily="34" charset="0"/>
              </a:rPr>
              <a:t>3.   Установлено, что для изучения стабильности и подавления </a:t>
            </a:r>
            <a:r>
              <a:rPr lang="ru-RU" altLang="ru-RU" sz="1300" dirty="0" err="1">
                <a:cs typeface="Arial" panose="020B0604020202020204" pitchFamily="34" charset="0"/>
              </a:rPr>
              <a:t>коалесценции</a:t>
            </a:r>
            <a:r>
              <a:rPr lang="ru-RU" altLang="ru-RU" sz="1300" dirty="0">
                <a:cs typeface="Arial" panose="020B0604020202020204" pitchFamily="34" charset="0"/>
              </a:rPr>
              <a:t> при реализации водогазового воздействия на месторождении </a:t>
            </a:r>
            <a:r>
              <a:rPr lang="ru-RU" altLang="ru-RU" sz="1300" dirty="0" err="1">
                <a:cs typeface="Arial" panose="020B0604020202020204" pitchFamily="34" charset="0"/>
              </a:rPr>
              <a:t>Кульжан</a:t>
            </a:r>
            <a:r>
              <a:rPr lang="ru-RU" altLang="ru-RU" sz="1300" dirty="0">
                <a:cs typeface="Arial" panose="020B0604020202020204" pitchFamily="34" charset="0"/>
              </a:rPr>
              <a:t> необходимо провести эксперименты на стенде по подавлению </a:t>
            </a:r>
            <a:r>
              <a:rPr lang="ru-RU" altLang="ru-RU" sz="1300" dirty="0" err="1">
                <a:cs typeface="Arial" panose="020B0604020202020204" pitchFamily="34" charset="0"/>
              </a:rPr>
              <a:t>коалесценции</a:t>
            </a:r>
            <a:r>
              <a:rPr lang="ru-RU" altLang="ru-RU" sz="1300" dirty="0">
                <a:cs typeface="Arial" panose="020B0604020202020204" pitchFamily="34" charset="0"/>
              </a:rPr>
              <a:t>, который имеется на площадках РУДН .</a:t>
            </a:r>
          </a:p>
          <a:p>
            <a:pPr algn="just" eaLnBrk="1" hangingPunct="1">
              <a:lnSpc>
                <a:spcPct val="150000"/>
              </a:lnSpc>
              <a:buAutoNum type="arabicPeriod" startAt="4"/>
            </a:pPr>
            <a:r>
              <a:rPr lang="ru-RU" altLang="ru-RU" sz="1300" dirty="0">
                <a:cs typeface="Arial" panose="020B0604020202020204" pitchFamily="34" charset="0"/>
              </a:rPr>
              <a:t>Предложена схема насосно-эжекторной системы для условий месторождения </a:t>
            </a:r>
            <a:r>
              <a:rPr lang="ru-RU" altLang="ru-RU" sz="1300" dirty="0" err="1">
                <a:cs typeface="Arial" panose="020B0604020202020204" pitchFamily="34" charset="0"/>
              </a:rPr>
              <a:t>Кульжан</a:t>
            </a:r>
            <a:r>
              <a:rPr lang="ru-RU" altLang="ru-RU" sz="1300" dirty="0">
                <a:cs typeface="Arial" panose="020B0604020202020204" pitchFamily="34" charset="0"/>
              </a:rPr>
              <a:t>. В дальнейшем в виду больших запасов газа(700млн</a:t>
            </a:r>
            <a:r>
              <a:rPr lang="ru-RU" altLang="ru-RU" sz="1300" baseline="30000" dirty="0">
                <a:cs typeface="Arial" panose="020B0604020202020204" pitchFamily="34" charset="0"/>
              </a:rPr>
              <a:t>3</a:t>
            </a:r>
            <a:r>
              <a:rPr lang="ru-RU" altLang="ru-RU" sz="1300" dirty="0">
                <a:cs typeface="Arial" panose="020B0604020202020204" pitchFamily="34" charset="0"/>
              </a:rPr>
              <a:t>) возможна ее модернизация путем периодической эксплуатацией одной из ступеней сжатия и непрерывной эксплуатацией остальных ступеней, обеспечивающий успешную адаптацию системы к изменяющемуся в несколько раз расходу газа от текущего до максимального значения.</a:t>
            </a:r>
          </a:p>
          <a:p>
            <a:pPr algn="just" eaLnBrk="1" hangingPunct="1">
              <a:lnSpc>
                <a:spcPct val="150000"/>
              </a:lnSpc>
              <a:buFontTx/>
              <a:buAutoNum type="arabicPeriod" startAt="4"/>
            </a:pPr>
            <a:r>
              <a:rPr lang="ru-RU" sz="1300" dirty="0">
                <a:effectLst/>
                <a:ea typeface="Times New Roman" panose="02020603050405020304" pitchFamily="18" charset="0"/>
                <a:cs typeface="Arial" panose="020B0604020202020204" pitchFamily="34" charset="0"/>
              </a:rPr>
              <a:t>Можно сделать оценку, основываясь на предшествующих исследованиях, публикациях и утвержденной технологической схемы разработки </a:t>
            </a:r>
            <a:r>
              <a:rPr lang="ru-RU" sz="1300" dirty="0" err="1">
                <a:effectLst/>
                <a:ea typeface="Times New Roman" panose="02020603050405020304" pitchFamily="18" charset="0"/>
                <a:cs typeface="Arial" panose="020B0604020202020204" pitchFamily="34" charset="0"/>
              </a:rPr>
              <a:t>Самодуровского</a:t>
            </a:r>
            <a:r>
              <a:rPr lang="ru-RU" sz="1300" dirty="0">
                <a:effectLst/>
                <a:ea typeface="Times New Roman" panose="02020603050405020304" pitchFamily="18" charset="0"/>
                <a:cs typeface="Arial" panose="020B0604020202020204" pitchFamily="34" charset="0"/>
              </a:rPr>
              <a:t> месторождения, на котором была успешно внедрена насосно-эжекторная система для реализации ВГВ, что прирост коэффициента вытеснения за счет водогазового воздействия на реальных кернах будет не таким высоким, как на насыпных моделях (16-18%), а меньше примерно в два раза (8-9%).</a:t>
            </a:r>
          </a:p>
          <a:p>
            <a:pPr algn="just" eaLnBrk="1" hangingPunct="1">
              <a:lnSpc>
                <a:spcPct val="150000"/>
              </a:lnSpc>
              <a:buAutoNum type="arabicPeriod" startAt="4"/>
            </a:pPr>
            <a:endParaRPr lang="ru-RU" altLang="ru-RU" sz="1300" dirty="0">
              <a:cs typeface="Arial" panose="020B0604020202020204" pitchFamily="34" charset="0"/>
            </a:endParaRPr>
          </a:p>
        </p:txBody>
      </p:sp>
      <p:sp>
        <p:nvSpPr>
          <p:cNvPr id="19459" name="Rectangle 2"/>
          <p:cNvSpPr>
            <a:spLocks noChangeArrowheads="1"/>
          </p:cNvSpPr>
          <p:nvPr/>
        </p:nvSpPr>
        <p:spPr bwMode="auto">
          <a:xfrm>
            <a:off x="0" y="0"/>
            <a:ext cx="12192000" cy="111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ru-RU" altLang="ru-RU" sz="4400" b="1" dirty="0">
                <a:solidFill>
                  <a:srgbClr val="00A94F"/>
                </a:solidFill>
                <a:latin typeface="Calibri" panose="020F0502020204030204" pitchFamily="34" charset="0"/>
              </a:rPr>
              <a:t>Выводы</a:t>
            </a:r>
          </a:p>
        </p:txBody>
      </p:sp>
      <p:pic>
        <p:nvPicPr>
          <p:cNvPr id="5" name="Picture 4" descr="dc79769eff"/>
          <p:cNvPicPr>
            <a:picLocks noChangeAspect="1"/>
          </p:cNvPicPr>
          <p:nvPr/>
        </p:nvPicPr>
        <p:blipFill>
          <a:blip r:embed="rId2"/>
          <a:stretch>
            <a:fillRect/>
          </a:stretch>
        </p:blipFill>
        <p:spPr>
          <a:xfrm>
            <a:off x="131445" y="152400"/>
            <a:ext cx="2795905" cy="8318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6C7C0DB8-B59F-428E-BD80-2FED80894CB4}"/>
              </a:ext>
            </a:extLst>
          </p:cNvPr>
          <p:cNvSpPr txBox="1">
            <a:spLocks noChangeArrowheads="1"/>
          </p:cNvSpPr>
          <p:nvPr/>
        </p:nvSpPr>
        <p:spPr bwMode="auto">
          <a:xfrm>
            <a:off x="642794" y="1034678"/>
            <a:ext cx="10719303" cy="587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Экспериментально доказано, что водогазовое воздействие при закачке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водргазовой</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смеси в области оптимальных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газосодержаний</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(13 - 25%) существенно повышает коэффициент вытеснения нефти месторождения Аксай с вязкостью 0,7 мПа*с по сравнению с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заводнением</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(59%),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заводнением</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с добавкой ПАВ(61%). Эксперимент на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довытеснении</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с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газосодержанием</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40% показал динамику снижения прироста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Квыт</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по сравнению с областью оптимальных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газосодержаний</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в смеси.</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Для меньших значений входных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газосодержаний</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необходимо проведение серии фильтрационных экспериментов. Перед нами стояла задача обоснования эффекта от применения ВГВ в области оптимальных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газосодержаний</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что и было сделано в данной работе. Дальнейшие исследования носят академический характер.</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В качестве базового ПАВ был выбран </a:t>
            </a:r>
            <a:r>
              <a:rPr kumimoji="0" lang="en-US" altLang="ru-RU" sz="1400" b="0" i="0" u="none" strike="noStrike" kern="1200" cap="none" spc="0" normalizeH="0" baseline="0" noProof="0" dirty="0">
                <a:ln>
                  <a:noFill/>
                </a:ln>
                <a:solidFill>
                  <a:prstClr val="black"/>
                </a:solidFill>
                <a:effectLst/>
                <a:uLnTx/>
                <a:uFillTx/>
                <a:latin typeface="Calibri"/>
                <a:ea typeface="+mn-ea"/>
                <a:cs typeface="+mn-cs"/>
              </a:rPr>
              <a:t>Aspiro S 2420 X </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производства компании </a:t>
            </a:r>
            <a:r>
              <a:rPr kumimoji="0" lang="en-US" altLang="ru-RU" sz="1400" b="0" i="0" u="none" strike="noStrike" kern="1200" cap="none" spc="0" normalizeH="0" baseline="0" noProof="0" dirty="0">
                <a:ln>
                  <a:noFill/>
                </a:ln>
                <a:solidFill>
                  <a:prstClr val="black"/>
                </a:solidFill>
                <a:effectLst/>
                <a:uLnTx/>
                <a:uFillTx/>
                <a:latin typeface="Calibri"/>
                <a:ea typeface="+mn-ea"/>
                <a:cs typeface="+mn-cs"/>
              </a:rPr>
              <a:t>BASF</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влияние ПАВ на конечный КИН при реализации водогазового воздействия небольшое.</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В экспериментах установлено, что при водогазовом воздействии в области оптимальных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газосодержаний</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достигается наибольшее значение конечного КИН – 78%. Это обусловлено тем, что для условий месторождения Аксай в экспериментах удалось смоделировать оптимальный режим закачки стабильной водогазовой смеси. </a:t>
            </a:r>
          </a:p>
          <a:p>
            <a:pPr marL="342900" marR="0" lvl="0" indent="-342900" algn="just" defTabSz="914400" rtl="0" eaLnBrk="1" fontAlgn="auto" latinLnBrk="0" hangingPunct="1">
              <a:lnSpc>
                <a:spcPct val="150000"/>
              </a:lnSpc>
              <a:spcBef>
                <a:spcPts val="0"/>
              </a:spcBef>
              <a:spcAft>
                <a:spcPts val="0"/>
              </a:spcAft>
              <a:buClrTx/>
              <a:buSzTx/>
              <a:buFontTx/>
              <a:buNone/>
              <a:tabLst/>
              <a:defRPr/>
            </a:pP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5.   Установлено, что для изучения стабильности и подавления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коалесценции</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при реализации водогазового воздействия на месторождении Аксай необходимо провести эксперименты на стенде по подавлению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коалесценции</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который имеется на площадках РУДН .</a:t>
            </a:r>
          </a:p>
          <a:p>
            <a:pPr marL="342900" marR="0" lvl="0" indent="-342900" algn="just" defTabSz="914400" rtl="0" eaLnBrk="1" fontAlgn="auto" latinLnBrk="0" hangingPunct="1">
              <a:lnSpc>
                <a:spcPct val="150000"/>
              </a:lnSpc>
              <a:spcBef>
                <a:spcPts val="0"/>
              </a:spcBef>
              <a:spcAft>
                <a:spcPts val="0"/>
              </a:spcAft>
              <a:buClrTx/>
              <a:buSzTx/>
              <a:buFontTx/>
              <a:buNone/>
              <a:tabLst/>
              <a:defRPr/>
            </a:pP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6.   Подтвержден  расчетный прирост коэффициента вытеснения (8%) при внедрении водогазового воздействия на опытно участке месторождения Аксай  на основе фильтрационных экспериментов и опыта внедрения насосно-эжекторной системы на </a:t>
            </a:r>
            <a:r>
              <a:rPr kumimoji="0" lang="ru-RU" altLang="ru-RU" sz="1400" b="0" i="0" u="none" strike="noStrike" kern="1200" cap="none" spc="0" normalizeH="0" baseline="0" noProof="0" dirty="0" err="1">
                <a:ln>
                  <a:noFill/>
                </a:ln>
                <a:solidFill>
                  <a:prstClr val="black"/>
                </a:solidFill>
                <a:effectLst/>
                <a:uLnTx/>
                <a:uFillTx/>
                <a:latin typeface="Calibri"/>
                <a:ea typeface="+mn-ea"/>
                <a:cs typeface="+mn-cs"/>
              </a:rPr>
              <a:t>Самодуровском</a:t>
            </a:r>
            <a:r>
              <a:rPr kumimoji="0" lang="ru-RU" altLang="ru-RU" sz="1400" b="0" i="0" u="none" strike="noStrike" kern="1200" cap="none" spc="0" normalizeH="0" baseline="0" noProof="0" dirty="0">
                <a:ln>
                  <a:noFill/>
                </a:ln>
                <a:solidFill>
                  <a:prstClr val="black"/>
                </a:solidFill>
                <a:effectLst/>
                <a:uLnTx/>
                <a:uFillTx/>
                <a:latin typeface="Calibri"/>
                <a:ea typeface="+mn-ea"/>
                <a:cs typeface="+mn-cs"/>
              </a:rPr>
              <a:t> месторождении</a:t>
            </a:r>
          </a:p>
        </p:txBody>
      </p:sp>
      <p:sp>
        <p:nvSpPr>
          <p:cNvPr id="19459" name="Rectangle 2">
            <a:extLst>
              <a:ext uri="{FF2B5EF4-FFF2-40B4-BE49-F238E27FC236}">
                <a16:creationId xmlns:a16="http://schemas.microsoft.com/office/drawing/2014/main" id="{3E75E22C-6BFE-4099-A4FC-DEF0165153B5}"/>
              </a:ext>
            </a:extLst>
          </p:cNvPr>
          <p:cNvSpPr>
            <a:spLocks noChangeArrowheads="1"/>
          </p:cNvSpPr>
          <p:nvPr/>
        </p:nvSpPr>
        <p:spPr bwMode="auto">
          <a:xfrm>
            <a:off x="1" y="33316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Выводы</a:t>
            </a:r>
          </a:p>
        </p:txBody>
      </p:sp>
      <p:pic>
        <p:nvPicPr>
          <p:cNvPr id="2" name="Picture 4" descr="dc79769eff">
            <a:extLst>
              <a:ext uri="{FF2B5EF4-FFF2-40B4-BE49-F238E27FC236}">
                <a16:creationId xmlns:a16="http://schemas.microsoft.com/office/drawing/2014/main" id="{DE7C03EC-7659-CEC2-1A20-1B79E4EA5D84}"/>
              </a:ext>
            </a:extLst>
          </p:cNvPr>
          <p:cNvPicPr>
            <a:picLocks noChangeAspect="1"/>
          </p:cNvPicPr>
          <p:nvPr/>
        </p:nvPicPr>
        <p:blipFill>
          <a:blip r:embed="rId2"/>
          <a:stretch>
            <a:fillRect/>
          </a:stretch>
        </p:blipFill>
        <p:spPr>
          <a:xfrm>
            <a:off x="131445" y="152400"/>
            <a:ext cx="2795905" cy="8318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505" y="0"/>
            <a:ext cx="9548495" cy="1339850"/>
          </a:xfrm>
        </p:spPr>
        <p:txBody>
          <a:bodyPr/>
          <a:lstStyle/>
          <a:p>
            <a:r>
              <a:rPr lang="ru-RU" sz="3600" b="1" dirty="0">
                <a:solidFill>
                  <a:srgbClr val="00A94F"/>
                </a:solidFill>
                <a:ea typeface="Times New Roman" panose="02020603050405020304"/>
                <a:cs typeface="Arial" panose="020B0604020202020204" pitchFamily="34" charset="0"/>
              </a:rPr>
              <a:t>Ожидаемые результаты внедрения ВГВ</a:t>
            </a:r>
          </a:p>
        </p:txBody>
      </p:sp>
      <p:sp>
        <p:nvSpPr>
          <p:cNvPr id="3" name="Прямоугольник 2"/>
          <p:cNvSpPr/>
          <p:nvPr/>
        </p:nvSpPr>
        <p:spPr>
          <a:xfrm>
            <a:off x="487468" y="1395517"/>
            <a:ext cx="11217244" cy="4892675"/>
          </a:xfrm>
          <a:prstGeom prst="rect">
            <a:avLst/>
          </a:prstGeom>
        </p:spPr>
        <p:txBody>
          <a:bodyPr wrap="square">
            <a:spAutoFit/>
          </a:bodyPr>
          <a:lstStyle/>
          <a:p>
            <a:pPr indent="381000">
              <a:lnSpc>
                <a:spcPct val="150000"/>
              </a:lnSpc>
            </a:pPr>
            <a:r>
              <a:rPr lang="ru-RU" sz="1600" b="1" dirty="0">
                <a:solidFill>
                  <a:srgbClr val="EE2A24"/>
                </a:solidFill>
                <a:latin typeface="Arial" panose="020B0604020202020204" pitchFamily="34" charset="0"/>
                <a:cs typeface="Arial" panose="020B0604020202020204" pitchFamily="34" charset="0"/>
              </a:rPr>
              <a:t>В результате выполнения внедрения ВГВ на опытном участке месторождения </a:t>
            </a:r>
            <a:r>
              <a:rPr lang="ru-RU" sz="1600" b="1" dirty="0" err="1">
                <a:solidFill>
                  <a:srgbClr val="EE2A24"/>
                </a:solidFill>
                <a:latin typeface="Arial" panose="020B0604020202020204" pitchFamily="34" charset="0"/>
                <a:cs typeface="Arial" panose="020B0604020202020204" pitchFamily="34" charset="0"/>
              </a:rPr>
              <a:t>Кульжан</a:t>
            </a:r>
            <a:r>
              <a:rPr lang="ru-RU" sz="1600" b="1" dirty="0">
                <a:solidFill>
                  <a:srgbClr val="EE2A24"/>
                </a:solidFill>
                <a:latin typeface="Arial" panose="020B0604020202020204" pitchFamily="34" charset="0"/>
                <a:cs typeface="Arial" panose="020B0604020202020204" pitchFamily="34" charset="0"/>
              </a:rPr>
              <a:t> будут получены следующие краткосрочные количественные результаты:</a:t>
            </a:r>
          </a:p>
          <a:p>
            <a:pPr marL="285750" indent="-285750">
              <a:lnSpc>
                <a:spcPct val="150000"/>
              </a:lnSpc>
              <a:buFont typeface="Courier New" panose="02070309020205020404" pitchFamily="49" charset="0"/>
              <a:buChar char="o"/>
            </a:pPr>
            <a:r>
              <a:rPr lang="ru-RU" sz="1600" dirty="0">
                <a:latin typeface="Arial" panose="020B0604020202020204" pitchFamily="34" charset="0"/>
                <a:cs typeface="Arial" panose="020B0604020202020204" pitchFamily="34" charset="0"/>
              </a:rPr>
              <a:t>Утилизация попутного нефтяного газа на промысловом объекте внедрения повысится не менее чем на 25%.</a:t>
            </a:r>
          </a:p>
          <a:p>
            <a:pPr marL="285750" indent="-285750">
              <a:lnSpc>
                <a:spcPct val="150000"/>
              </a:lnSpc>
              <a:buFont typeface="Courier New" panose="02070309020205020404" pitchFamily="49" charset="0"/>
              <a:buChar char="o"/>
            </a:pPr>
            <a:r>
              <a:rPr lang="ru-RU" sz="1600" dirty="0">
                <a:latin typeface="Arial" panose="020B0604020202020204" pitchFamily="34" charset="0"/>
                <a:cs typeface="Arial" panose="020B0604020202020204" pitchFamily="34" charset="0"/>
              </a:rPr>
              <a:t>Дебит нефти в реагирующих скважинах опытного участка возрастет не менее чем на 15%(по результатам внедрения на </a:t>
            </a:r>
            <a:r>
              <a:rPr lang="ru-RU" sz="1600" dirty="0" err="1">
                <a:latin typeface="Arial" panose="020B0604020202020204" pitchFamily="34" charset="0"/>
                <a:cs typeface="Arial" panose="020B0604020202020204" pitchFamily="34" charset="0"/>
              </a:rPr>
              <a:t>Самодуровском</a:t>
            </a:r>
            <a:r>
              <a:rPr lang="ru-RU" sz="1600" dirty="0">
                <a:latin typeface="Arial" panose="020B0604020202020204" pitchFamily="34" charset="0"/>
                <a:cs typeface="Arial" panose="020B0604020202020204" pitchFamily="34" charset="0"/>
              </a:rPr>
              <a:t> месторождении).</a:t>
            </a:r>
          </a:p>
          <a:p>
            <a:pPr>
              <a:lnSpc>
                <a:spcPct val="150000"/>
              </a:lnSpc>
            </a:pPr>
            <a:r>
              <a:rPr lang="ru-RU" sz="1600" b="1" dirty="0">
                <a:solidFill>
                  <a:srgbClr val="EE2A24"/>
                </a:solidFill>
                <a:latin typeface="Arial" panose="020B0604020202020204" pitchFamily="34" charset="0"/>
                <a:cs typeface="Arial" panose="020B0604020202020204" pitchFamily="34" charset="0"/>
              </a:rPr>
              <a:t>В результате масштабной трансляции на месторождении в целом будут получены следующие долгосрочные количественные результаты:</a:t>
            </a:r>
          </a:p>
          <a:p>
            <a:pPr marL="285750" indent="-285750">
              <a:lnSpc>
                <a:spcPct val="150000"/>
              </a:lnSpc>
              <a:buFont typeface="Courier New" panose="02070309020205020404" pitchFamily="49" charset="0"/>
              <a:buChar char="o"/>
            </a:pPr>
            <a:r>
              <a:rPr lang="ru-RU" sz="1600" dirty="0">
                <a:latin typeface="Arial" panose="020B0604020202020204" pitchFamily="34" charset="0"/>
                <a:cs typeface="Arial" panose="020B0604020202020204" pitchFamily="34" charset="0"/>
              </a:rPr>
              <a:t>Повышение нефтеотдачи пластов на 8-10%.</a:t>
            </a:r>
          </a:p>
          <a:p>
            <a:pPr marL="285750" indent="-285750">
              <a:lnSpc>
                <a:spcPct val="150000"/>
              </a:lnSpc>
              <a:buFont typeface="Courier New" panose="02070309020205020404" pitchFamily="49" charset="0"/>
              <a:buChar char="o"/>
            </a:pPr>
            <a:r>
              <a:rPr lang="ru-RU" sz="1600" dirty="0">
                <a:latin typeface="Arial" panose="020B0604020202020204" pitchFamily="34" charset="0"/>
                <a:cs typeface="Arial" panose="020B0604020202020204" pitchFamily="34" charset="0"/>
              </a:rPr>
              <a:t>Утилизация попутного нефтяного газа не менее 95%.</a:t>
            </a:r>
          </a:p>
          <a:p>
            <a:pPr marL="285750" indent="-285750">
              <a:lnSpc>
                <a:spcPct val="150000"/>
              </a:lnSpc>
              <a:buFont typeface="Courier New" panose="02070309020205020404" pitchFamily="49" charset="0"/>
              <a:buChar char="o"/>
            </a:pPr>
            <a:r>
              <a:rPr lang="ru-RU" sz="1600" dirty="0">
                <a:latin typeface="Arial" panose="020B0604020202020204" pitchFamily="34" charset="0"/>
                <a:cs typeface="Arial" panose="020B0604020202020204" pitchFamily="34" charset="0"/>
              </a:rPr>
              <a:t> Увеличение степени использования попутного нефтяного газа не менее чем на 30%.</a:t>
            </a:r>
          </a:p>
          <a:p>
            <a:pPr marL="285750" indent="-285750">
              <a:lnSpc>
                <a:spcPct val="150000"/>
              </a:lnSpc>
              <a:buFont typeface="Courier New" panose="02070309020205020404" pitchFamily="49" charset="0"/>
              <a:buChar char="o"/>
            </a:pPr>
            <a:r>
              <a:rPr lang="ru-RU" sz="1600" dirty="0">
                <a:latin typeface="Arial" panose="020B0604020202020204" pitchFamily="34" charset="0"/>
                <a:cs typeface="Arial" panose="020B0604020202020204" pitchFamily="34" charset="0"/>
              </a:rPr>
              <a:t> Сокращение затрат на разработку месторождений по сравнению с полимерными методами в 3-4 раза.</a:t>
            </a:r>
          </a:p>
          <a:p>
            <a:pPr marL="285750" indent="-285750">
              <a:lnSpc>
                <a:spcPct val="150000"/>
              </a:lnSpc>
              <a:buFont typeface="Courier New" panose="02070309020205020404" pitchFamily="49" charset="0"/>
              <a:buChar char="o"/>
            </a:pPr>
            <a:r>
              <a:rPr lang="ru-RU" sz="1600" dirty="0">
                <a:latin typeface="Arial" panose="020B0604020202020204" pitchFamily="34" charset="0"/>
                <a:cs typeface="Arial" panose="020B0604020202020204" pitchFamily="34" charset="0"/>
              </a:rPr>
              <a:t>Удешевление оборудования для водогазового воздействия в 2-3 раза по сравнению с полимерными технологиями</a:t>
            </a:r>
          </a:p>
        </p:txBody>
      </p:sp>
      <p:pic>
        <p:nvPicPr>
          <p:cNvPr id="5" name="Picture 4" descr="dc79769eff"/>
          <p:cNvPicPr>
            <a:picLocks noChangeAspect="1"/>
          </p:cNvPicPr>
          <p:nvPr/>
        </p:nvPicPr>
        <p:blipFill>
          <a:blip r:embed="rId2"/>
          <a:stretch>
            <a:fillRect/>
          </a:stretch>
        </p:blipFill>
        <p:spPr>
          <a:xfrm>
            <a:off x="131445" y="152400"/>
            <a:ext cx="2795905" cy="8318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print">
            <a:lum bright="-20000" contrast="40000"/>
          </a:blip>
          <a:srcRect/>
          <a:stretch>
            <a:fillRect/>
          </a:stretch>
        </p:blipFill>
        <p:spPr bwMode="auto">
          <a:xfrm>
            <a:off x="1578164" y="1398890"/>
            <a:ext cx="9036496" cy="4293329"/>
          </a:xfrm>
          <a:prstGeom prst="rect">
            <a:avLst/>
          </a:prstGeom>
          <a:noFill/>
          <a:ln w="9525">
            <a:noFill/>
            <a:miter lim="800000"/>
            <a:headEnd/>
            <a:tailEnd/>
          </a:ln>
          <a:effectLst/>
        </p:spPr>
      </p:pic>
      <p:sp>
        <p:nvSpPr>
          <p:cNvPr id="9" name="Text Box 8"/>
          <p:cNvSpPr txBox="1">
            <a:spLocks noChangeArrowheads="1"/>
          </p:cNvSpPr>
          <p:nvPr/>
        </p:nvSpPr>
        <p:spPr bwMode="auto">
          <a:xfrm>
            <a:off x="1064895" y="5739130"/>
            <a:ext cx="10061575" cy="953135"/>
          </a:xfrm>
          <a:prstGeom prst="rect">
            <a:avLst/>
          </a:prstGeom>
          <a:noFill/>
          <a:ln w="9525">
            <a:noFill/>
            <a:miter lim="800000"/>
          </a:ln>
        </p:spPr>
        <p:txBody>
          <a:bodyPr wrap="square">
            <a:spAutoFit/>
          </a:bodyPr>
          <a:lstStyle/>
          <a:p>
            <a:pPr algn="just"/>
            <a:r>
              <a:rPr lang="ru-RU" sz="1400" dirty="0">
                <a:solidFill>
                  <a:srgbClr val="333333"/>
                </a:solidFill>
                <a:latin typeface="Arial" panose="020B0604020202020204" pitchFamily="34" charset="0"/>
                <a:cs typeface="Arial" panose="020B0604020202020204" pitchFamily="34" charset="0"/>
              </a:rPr>
              <a:t>Сначала проводятся гидродинамические расчеты водоводов и нагнетательных скважин при закачке водогазовой смеси, определяются необходимые значения давления нагнетания. Затем разрабатываются технологические схемы насосно-эжекторных систем и осуществляется расчет их основных параметров, которые проверяются потом в стендовых исследованиях.</a:t>
            </a:r>
          </a:p>
        </p:txBody>
      </p:sp>
      <p:sp>
        <p:nvSpPr>
          <p:cNvPr id="10" name="Заголовок 1"/>
          <p:cNvSpPr txBox="1"/>
          <p:nvPr/>
        </p:nvSpPr>
        <p:spPr>
          <a:xfrm>
            <a:off x="2809240" y="0"/>
            <a:ext cx="9382760" cy="13519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b="1" dirty="0">
                <a:solidFill>
                  <a:srgbClr val="00A94F"/>
                </a:solidFill>
              </a:rPr>
              <a:t>Схема </a:t>
            </a:r>
            <a:r>
              <a:rPr lang="ru-RU" sz="3000" b="1" dirty="0" err="1">
                <a:solidFill>
                  <a:srgbClr val="00A94F"/>
                </a:solidFill>
              </a:rPr>
              <a:t>заводнения</a:t>
            </a:r>
            <a:r>
              <a:rPr lang="ru-RU" sz="3000" b="1" dirty="0">
                <a:solidFill>
                  <a:srgbClr val="00A94F"/>
                </a:solidFill>
              </a:rPr>
              <a:t> на ВРП-2 </a:t>
            </a:r>
            <a:r>
              <a:rPr lang="ru-RU" sz="3000" b="1" dirty="0" err="1">
                <a:solidFill>
                  <a:srgbClr val="00A94F"/>
                </a:solidFill>
              </a:rPr>
              <a:t>Самодуровского</a:t>
            </a:r>
            <a:r>
              <a:rPr lang="ru-RU" sz="3000" b="1" dirty="0">
                <a:solidFill>
                  <a:srgbClr val="00A94F"/>
                </a:solidFill>
              </a:rPr>
              <a:t> месторождения</a:t>
            </a:r>
          </a:p>
        </p:txBody>
      </p:sp>
      <p:pic>
        <p:nvPicPr>
          <p:cNvPr id="3" name="Picture 2" descr="dc79769eff"/>
          <p:cNvPicPr>
            <a:picLocks noChangeAspect="1"/>
          </p:cNvPicPr>
          <p:nvPr/>
        </p:nvPicPr>
        <p:blipFill>
          <a:blip r:embed="rId4"/>
          <a:stretch>
            <a:fillRect/>
          </a:stretch>
        </p:blipFill>
        <p:spPr>
          <a:xfrm>
            <a:off x="131445" y="152400"/>
            <a:ext cx="2795905" cy="8318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2309786" y="1213644"/>
            <a:ext cx="7473754" cy="3143272"/>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3952861" y="3905400"/>
            <a:ext cx="4691063" cy="2636837"/>
          </a:xfrm>
          <a:prstGeom prst="rect">
            <a:avLst/>
          </a:prstGeom>
          <a:noFill/>
          <a:ln w="9525">
            <a:noFill/>
            <a:miter lim="800000"/>
            <a:headEnd/>
            <a:tailEnd/>
          </a:ln>
          <a:effectLst/>
        </p:spPr>
      </p:pic>
      <p:sp>
        <p:nvSpPr>
          <p:cNvPr id="10" name="Заголовок 1"/>
          <p:cNvSpPr txBox="1"/>
          <p:nvPr/>
        </p:nvSpPr>
        <p:spPr>
          <a:xfrm>
            <a:off x="2423795" y="0"/>
            <a:ext cx="9768205" cy="13709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ru-RU" sz="2800" b="1" dirty="0">
                <a:solidFill>
                  <a:srgbClr val="00A94F"/>
                </a:solidFill>
                <a:latin typeface="Calibri" panose="020F0502020204030204"/>
              </a:rPr>
              <a:t>Эжектор для </a:t>
            </a:r>
            <a:r>
              <a:rPr lang="ru-RU" sz="2800" b="1" dirty="0" err="1">
                <a:solidFill>
                  <a:srgbClr val="00A94F"/>
                </a:solidFill>
                <a:latin typeface="Calibri" panose="020F0502020204030204"/>
              </a:rPr>
              <a:t>Самодуровского</a:t>
            </a:r>
            <a:r>
              <a:rPr lang="ru-RU" sz="2800" b="1" dirty="0">
                <a:solidFill>
                  <a:srgbClr val="00A94F"/>
                </a:solidFill>
                <a:latin typeface="Calibri" panose="020F0502020204030204"/>
              </a:rPr>
              <a:t> месторождения</a:t>
            </a:r>
          </a:p>
        </p:txBody>
      </p:sp>
      <p:pic>
        <p:nvPicPr>
          <p:cNvPr id="3" name="Picture 2" descr="dc79769eff"/>
          <p:cNvPicPr>
            <a:picLocks noChangeAspect="1"/>
          </p:cNvPicPr>
          <p:nvPr/>
        </p:nvPicPr>
        <p:blipFill>
          <a:blip r:embed="rId5"/>
          <a:stretch>
            <a:fillRect/>
          </a:stretch>
        </p:blipFill>
        <p:spPr>
          <a:xfrm>
            <a:off x="131445" y="152400"/>
            <a:ext cx="2795905" cy="8318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КТБ СП насосов\Кузнецов\БНС 360х2000\Писанина\Трубопровод\02.jpg"/>
          <p:cNvPicPr>
            <a:picLocks noChangeAspect="1" noChangeArrowheads="1"/>
          </p:cNvPicPr>
          <p:nvPr/>
        </p:nvPicPr>
        <p:blipFill>
          <a:blip r:embed="rId3" cstate="print"/>
          <a:srcRect/>
          <a:stretch>
            <a:fillRect/>
          </a:stretch>
        </p:blipFill>
        <p:spPr bwMode="auto">
          <a:xfrm>
            <a:off x="2243128" y="1240314"/>
            <a:ext cx="7848872" cy="4552766"/>
          </a:xfrm>
          <a:prstGeom prst="rect">
            <a:avLst/>
          </a:prstGeom>
          <a:noFill/>
          <a:ln w="9525">
            <a:noFill/>
            <a:miter lim="800000"/>
            <a:headEnd/>
            <a:tailEnd/>
          </a:ln>
        </p:spPr>
      </p:pic>
      <p:sp>
        <p:nvSpPr>
          <p:cNvPr id="10" name="TextBox 9"/>
          <p:cNvSpPr txBox="1"/>
          <p:nvPr/>
        </p:nvSpPr>
        <p:spPr>
          <a:xfrm>
            <a:off x="1384935" y="5992495"/>
            <a:ext cx="9283065" cy="583565"/>
          </a:xfrm>
          <a:prstGeom prst="rect">
            <a:avLst/>
          </a:prstGeom>
          <a:noFill/>
        </p:spPr>
        <p:txBody>
          <a:bodyPr wrap="square" rtlCol="0">
            <a:spAutoFit/>
          </a:bodyPr>
          <a:lstStyle/>
          <a:p>
            <a:pPr algn="just" fontAlgn="base">
              <a:spcBef>
                <a:spcPct val="0"/>
              </a:spcBef>
              <a:spcAft>
                <a:spcPct val="0"/>
              </a:spcAft>
              <a:defRPr/>
            </a:pPr>
            <a:r>
              <a:rPr lang="ru-RU" sz="1600" dirty="0">
                <a:solidFill>
                  <a:prstClr val="black"/>
                </a:solidFill>
                <a:latin typeface="Arial" panose="020B0604020202020204" pitchFamily="34" charset="0"/>
              </a:rPr>
              <a:t>Станция содержит рабочие насос ЭЦН8-1600 и эжектор, резервные насос и эжектор, систему дозирования ПАВ, трубопроводную арматуру, КИП и А, системы вентиляции и пожаротушения</a:t>
            </a:r>
          </a:p>
        </p:txBody>
      </p:sp>
      <p:sp>
        <p:nvSpPr>
          <p:cNvPr id="11" name="Заголовок 1"/>
          <p:cNvSpPr txBox="1"/>
          <p:nvPr/>
        </p:nvSpPr>
        <p:spPr>
          <a:xfrm>
            <a:off x="3086735" y="0"/>
            <a:ext cx="9105265"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ru-RU" sz="2800" b="1" dirty="0">
                <a:solidFill>
                  <a:srgbClr val="00A94F"/>
                </a:solidFill>
                <a:latin typeface="Calibri" panose="020F0502020204030204"/>
              </a:rPr>
              <a:t>Общий вид станции водогазового воздействия для </a:t>
            </a:r>
            <a:r>
              <a:rPr lang="ru-RU" sz="2800" b="1" dirty="0" err="1">
                <a:solidFill>
                  <a:srgbClr val="00A94F"/>
                </a:solidFill>
                <a:latin typeface="Calibri" panose="020F0502020204030204"/>
              </a:rPr>
              <a:t>Самодуровского</a:t>
            </a:r>
            <a:r>
              <a:rPr lang="ru-RU" sz="2800" b="1" dirty="0">
                <a:solidFill>
                  <a:srgbClr val="00A94F"/>
                </a:solidFill>
                <a:latin typeface="Calibri" panose="020F0502020204030204"/>
              </a:rPr>
              <a:t> месторождения</a:t>
            </a:r>
          </a:p>
        </p:txBody>
      </p:sp>
      <p:pic>
        <p:nvPicPr>
          <p:cNvPr id="3" name="Picture 2" descr="dc79769eff"/>
          <p:cNvPicPr>
            <a:picLocks noChangeAspect="1"/>
          </p:cNvPicPr>
          <p:nvPr/>
        </p:nvPicPr>
        <p:blipFill>
          <a:blip r:embed="rId4"/>
          <a:stretch>
            <a:fillRect/>
          </a:stretch>
        </p:blipFill>
        <p:spPr>
          <a:xfrm>
            <a:off x="131445" y="152400"/>
            <a:ext cx="2795905" cy="8318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6705" y="0"/>
            <a:ext cx="9345295" cy="1500505"/>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ru-RU" sz="3200" b="1" dirty="0">
                <a:solidFill>
                  <a:srgbClr val="00A94F"/>
                </a:solidFill>
              </a:rPr>
              <a:t>Схема системы для ВГВ на </a:t>
            </a:r>
            <a:r>
              <a:rPr lang="ru-RU" sz="3200" b="1" dirty="0" err="1">
                <a:solidFill>
                  <a:srgbClr val="00A94F"/>
                </a:solidFill>
              </a:rPr>
              <a:t>Самодуровском</a:t>
            </a:r>
            <a:r>
              <a:rPr lang="ru-RU" sz="3200" b="1" dirty="0">
                <a:solidFill>
                  <a:srgbClr val="00A94F"/>
                </a:solidFill>
              </a:rPr>
              <a:t> месторождении</a:t>
            </a:r>
            <a:r>
              <a:rPr lang="ru-RU" sz="3200" b="1" dirty="0">
                <a:solidFill>
                  <a:srgbClr val="5F5F5F"/>
                </a:solidFill>
              </a:rPr>
              <a:t> </a:t>
            </a:r>
          </a:p>
        </p:txBody>
      </p:sp>
      <p:pic>
        <p:nvPicPr>
          <p:cNvPr id="7" name="Рисунок 6"/>
          <p:cNvPicPr/>
          <p:nvPr/>
        </p:nvPicPr>
        <p:blipFill>
          <a:blip r:embed="rId3" cstate="print"/>
          <a:srcRect l="3453"/>
          <a:stretch>
            <a:fillRect/>
          </a:stretch>
        </p:blipFill>
        <p:spPr bwMode="auto">
          <a:xfrm>
            <a:off x="1919536" y="2126749"/>
            <a:ext cx="8352928" cy="2520280"/>
          </a:xfrm>
          <a:prstGeom prst="rect">
            <a:avLst/>
          </a:prstGeom>
          <a:noFill/>
          <a:ln w="9525">
            <a:noFill/>
            <a:miter lim="800000"/>
            <a:headEnd/>
            <a:tailEnd/>
          </a:ln>
        </p:spPr>
      </p:pic>
      <p:sp>
        <p:nvSpPr>
          <p:cNvPr id="10" name="TextBox 9"/>
          <p:cNvSpPr txBox="1"/>
          <p:nvPr/>
        </p:nvSpPr>
        <p:spPr>
          <a:xfrm>
            <a:off x="1919536" y="5314400"/>
            <a:ext cx="8352928" cy="645160"/>
          </a:xfrm>
          <a:prstGeom prst="rect">
            <a:avLst/>
          </a:prstGeom>
          <a:noFill/>
        </p:spPr>
        <p:txBody>
          <a:bodyPr wrap="square" rtlCol="0">
            <a:spAutoFit/>
          </a:bodyPr>
          <a:lstStyle/>
          <a:p>
            <a:pPr algn="just" fontAlgn="base">
              <a:spcBef>
                <a:spcPct val="0"/>
              </a:spcBef>
              <a:spcAft>
                <a:spcPct val="0"/>
              </a:spcAft>
            </a:pPr>
            <a:r>
              <a:rPr lang="ru-RU" dirty="0">
                <a:solidFill>
                  <a:prstClr val="black">
                    <a:lumMod val="75000"/>
                    <a:lumOff val="25000"/>
                  </a:prstClr>
                </a:solidFill>
                <a:latin typeface="Arial" panose="020B0604020202020204" pitchFamily="34" charset="0"/>
              </a:rPr>
              <a:t>Система содержит рабочие насос и эжектор, резервные насос и эжектор, трубопроводную арматуру, КИП и А, системы вентиляции и пожаротушения</a:t>
            </a:r>
          </a:p>
        </p:txBody>
      </p:sp>
      <p:pic>
        <p:nvPicPr>
          <p:cNvPr id="3" name="Picture 2" descr="dc79769eff"/>
          <p:cNvPicPr>
            <a:picLocks noChangeAspect="1"/>
          </p:cNvPicPr>
          <p:nvPr/>
        </p:nvPicPr>
        <p:blipFill>
          <a:blip r:embed="rId4"/>
          <a:stretch>
            <a:fillRect/>
          </a:stretch>
        </p:blipFill>
        <p:spPr>
          <a:xfrm>
            <a:off x="131445" y="152400"/>
            <a:ext cx="2795905" cy="831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1919538" y="1268761"/>
          <a:ext cx="4968551" cy="5112569"/>
        </p:xfrm>
        <a:graphic>
          <a:graphicData uri="http://schemas.openxmlformats.org/drawingml/2006/table">
            <a:tbl>
              <a:tblPr/>
              <a:tblGrid>
                <a:gridCol w="1092688">
                  <a:extLst>
                    <a:ext uri="{9D8B030D-6E8A-4147-A177-3AD203B41FA5}">
                      <a16:colId xmlns:a16="http://schemas.microsoft.com/office/drawing/2014/main" val="20000"/>
                    </a:ext>
                  </a:extLst>
                </a:gridCol>
                <a:gridCol w="889709">
                  <a:extLst>
                    <a:ext uri="{9D8B030D-6E8A-4147-A177-3AD203B41FA5}">
                      <a16:colId xmlns:a16="http://schemas.microsoft.com/office/drawing/2014/main" val="20001"/>
                    </a:ext>
                  </a:extLst>
                </a:gridCol>
                <a:gridCol w="1145373">
                  <a:extLst>
                    <a:ext uri="{9D8B030D-6E8A-4147-A177-3AD203B41FA5}">
                      <a16:colId xmlns:a16="http://schemas.microsoft.com/office/drawing/2014/main" val="20002"/>
                    </a:ext>
                  </a:extLst>
                </a:gridCol>
                <a:gridCol w="1001498">
                  <a:extLst>
                    <a:ext uri="{9D8B030D-6E8A-4147-A177-3AD203B41FA5}">
                      <a16:colId xmlns:a16="http://schemas.microsoft.com/office/drawing/2014/main" val="20003"/>
                    </a:ext>
                  </a:extLst>
                </a:gridCol>
                <a:gridCol w="839283">
                  <a:extLst>
                    <a:ext uri="{9D8B030D-6E8A-4147-A177-3AD203B41FA5}">
                      <a16:colId xmlns:a16="http://schemas.microsoft.com/office/drawing/2014/main" val="20004"/>
                    </a:ext>
                  </a:extLst>
                </a:gridCol>
              </a:tblGrid>
              <a:tr h="12834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6195" algn="ctr" fontAlgn="ctr"/>
                      <a:r>
                        <a:rPr lang="ru-RU" sz="900" b="1" i="0" u="none" strike="noStrike">
                          <a:solidFill>
                            <a:srgbClr val="000000"/>
                          </a:solidFill>
                          <a:latin typeface="Arial" panose="020B0604020202020204"/>
                        </a:rPr>
                        <a:t>Параметры</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6195" algn="ctr" fontAlgn="ctr"/>
                      <a:r>
                        <a:rPr lang="ru-RU" sz="900" b="1" i="0" u="none" strike="noStrike" err="1">
                          <a:solidFill>
                            <a:srgbClr val="000000"/>
                          </a:solidFill>
                          <a:latin typeface="Arial" panose="020B0604020202020204"/>
                        </a:rPr>
                        <a:t>Эжекторная</a:t>
                      </a:r>
                      <a:r>
                        <a:rPr lang="ru-RU" sz="900" b="1" i="0" u="none" strike="noStrike">
                          <a:solidFill>
                            <a:srgbClr val="000000"/>
                          </a:solidFill>
                          <a:latin typeface="Arial" panose="020B0604020202020204"/>
                        </a:rPr>
                        <a:t> технология ПАО "РИТЭК" и др.</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6195" algn="ctr" fontAlgn="ctr"/>
                      <a:r>
                        <a:rPr lang="ru-RU" sz="900" b="1" i="0" u="none" strike="noStrike" err="1">
                          <a:solidFill>
                            <a:srgbClr val="000000"/>
                          </a:solidFill>
                          <a:latin typeface="Arial" panose="020B0604020202020204"/>
                        </a:rPr>
                        <a:t>Бустерно-компрессорные</a:t>
                      </a:r>
                      <a:r>
                        <a:rPr lang="ru-RU" sz="900" b="1" i="0" u="none" strike="noStrike">
                          <a:solidFill>
                            <a:srgbClr val="000000"/>
                          </a:solidFill>
                          <a:latin typeface="Arial" panose="020B0604020202020204"/>
                        </a:rPr>
                        <a:t> технологии ПАО "РИТЭК", ПАО "НК </a:t>
                      </a:r>
                      <a:r>
                        <a:rPr lang="ru-RU" sz="900" b="1" i="0" u="none" strike="noStrike" err="1">
                          <a:solidFill>
                            <a:srgbClr val="000000"/>
                          </a:solidFill>
                          <a:latin typeface="Arial" panose="020B0604020202020204"/>
                        </a:rPr>
                        <a:t>Башнефть</a:t>
                      </a:r>
                      <a:r>
                        <a:rPr lang="ru-RU" sz="900" b="1" i="0" u="none" strike="noStrike">
                          <a:solidFill>
                            <a:srgbClr val="000000"/>
                          </a:solidFill>
                          <a:latin typeface="Arial" panose="020B0604020202020204"/>
                        </a:rPr>
                        <a:t>" и др.</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6195" algn="ctr" fontAlgn="ctr"/>
                      <a:r>
                        <a:rPr lang="ru-RU" sz="900" b="1" i="0" u="none" strike="noStrike">
                          <a:solidFill>
                            <a:srgbClr val="000000"/>
                          </a:solidFill>
                          <a:latin typeface="Arial" panose="020B0604020202020204"/>
                        </a:rPr>
                        <a:t>Компрессорные технологии </a:t>
                      </a:r>
                      <a:r>
                        <a:rPr lang="ru-RU" sz="900" b="1" i="0" u="none" strike="noStrike" err="1">
                          <a:solidFill>
                            <a:srgbClr val="000000"/>
                          </a:solidFill>
                          <a:latin typeface="Arial" panose="020B0604020202020204"/>
                        </a:rPr>
                        <a:t>Statoil</a:t>
                      </a:r>
                      <a:r>
                        <a:rPr lang="ru-RU" sz="900" b="1" i="0" u="none" strike="noStrike">
                          <a:solidFill>
                            <a:srgbClr val="000000"/>
                          </a:solidFill>
                          <a:latin typeface="Arial" panose="020B0604020202020204"/>
                        </a:rPr>
                        <a:t>, </a:t>
                      </a:r>
                      <a:r>
                        <a:rPr lang="ru-RU" sz="900" b="1" i="0" u="none" strike="noStrike" err="1">
                          <a:solidFill>
                            <a:srgbClr val="000000"/>
                          </a:solidFill>
                          <a:latin typeface="Arial" panose="020B0604020202020204"/>
                        </a:rPr>
                        <a:t>Conoco-Phillips</a:t>
                      </a:r>
                      <a:r>
                        <a:rPr lang="ru-RU" sz="900" b="1" i="0" u="none" strike="noStrike">
                          <a:solidFill>
                            <a:srgbClr val="000000"/>
                          </a:solidFill>
                          <a:latin typeface="Arial" panose="020B0604020202020204"/>
                        </a:rPr>
                        <a:t> и др. </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6195" algn="ctr" fontAlgn="ctr"/>
                      <a:r>
                        <a:rPr lang="ru-RU" sz="900" b="1" i="0" u="none" strike="noStrike">
                          <a:solidFill>
                            <a:srgbClr val="E75812"/>
                          </a:solidFill>
                          <a:latin typeface="Arial" panose="020B0604020202020204"/>
                        </a:rPr>
                        <a:t>Наша технология</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33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l" fontAlgn="ctr"/>
                      <a:r>
                        <a:rPr lang="ru-RU" sz="900" b="1" i="0" u="none" strike="noStrike">
                          <a:solidFill>
                            <a:srgbClr val="000000"/>
                          </a:solidFill>
                          <a:latin typeface="Arial" panose="020B0604020202020204"/>
                        </a:rPr>
                        <a:t>Надежность</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Высокая</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Низкая</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Низкая</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Высокая</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67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l" fontAlgn="ctr"/>
                      <a:r>
                        <a:rPr lang="ru-RU" sz="900" b="1" i="0" u="none" strike="noStrike">
                          <a:solidFill>
                            <a:srgbClr val="000000"/>
                          </a:solidFill>
                          <a:latin typeface="Arial" panose="020B0604020202020204"/>
                        </a:rPr>
                        <a:t>Развиваемое давление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C000"/>
                          </a:solidFill>
                          <a:latin typeface="Arial" panose="020B0604020202020204"/>
                        </a:rPr>
                        <a:t>Среднее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Высокое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Высокое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Высокое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701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l" fontAlgn="ctr"/>
                      <a:r>
                        <a:rPr lang="ru-RU" sz="900" b="1" i="0" u="none" strike="noStrike">
                          <a:solidFill>
                            <a:srgbClr val="000000"/>
                          </a:solidFill>
                          <a:latin typeface="Arial" panose="020B0604020202020204"/>
                        </a:rPr>
                        <a:t>Расход жидкости</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Низкий</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Низкий</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C000"/>
                          </a:solidFill>
                          <a:latin typeface="Arial" panose="020B0604020202020204"/>
                        </a:rPr>
                        <a:t>Средний</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6195" algn="ctr" fontAlgn="ctr"/>
                      <a:r>
                        <a:rPr lang="ru-RU" sz="900" b="1" i="0" u="none" strike="noStrike">
                          <a:solidFill>
                            <a:srgbClr val="00B050"/>
                          </a:solidFill>
                          <a:latin typeface="Arial" panose="020B0604020202020204"/>
                        </a:rPr>
                        <a:t>Высокий, нет ограничений</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701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l" fontAlgn="ctr"/>
                      <a:r>
                        <a:rPr lang="ru-RU" sz="900" b="1" i="0" u="none" strike="noStrike">
                          <a:solidFill>
                            <a:srgbClr val="000000"/>
                          </a:solidFill>
                          <a:latin typeface="Arial" panose="020B0604020202020204"/>
                        </a:rPr>
                        <a:t>Необходимость подготовки газа</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Нет</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Нужна во многих случаях</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dirty="0">
                          <a:solidFill>
                            <a:srgbClr val="FF0000"/>
                          </a:solidFill>
                          <a:latin typeface="Arial" panose="020B0604020202020204"/>
                        </a:rPr>
                        <a:t>Нужна</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Подготовка газа не требуется</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940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l" fontAlgn="ctr"/>
                      <a:r>
                        <a:rPr lang="ru-RU" sz="900" b="1" i="0" u="none" strike="noStrike">
                          <a:solidFill>
                            <a:srgbClr val="000000"/>
                          </a:solidFill>
                          <a:latin typeface="Arial" panose="020B0604020202020204"/>
                        </a:rPr>
                        <a:t>Требуемое начальное давление газа</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Высокое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C000"/>
                          </a:solidFill>
                          <a:latin typeface="Arial" panose="020B0604020202020204"/>
                        </a:rPr>
                        <a:t>Среднее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C000"/>
                          </a:solidFill>
                          <a:latin typeface="Arial" panose="020B0604020202020204"/>
                        </a:rPr>
                        <a:t>Среднее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Можно работать даже при вакууме на приеме эжектора</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701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l" fontAlgn="ctr"/>
                      <a:r>
                        <a:rPr lang="ru-RU" sz="900" b="1" i="0" u="none" strike="noStrike">
                          <a:solidFill>
                            <a:srgbClr val="000000"/>
                          </a:solidFill>
                          <a:latin typeface="Arial" panose="020B0604020202020204"/>
                        </a:rPr>
                        <a:t>Подавление коалесценции пузырьков</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Слабое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Слабое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Слабое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00B050"/>
                          </a:solidFill>
                          <a:latin typeface="Arial" panose="020B0604020202020204"/>
                        </a:rPr>
                        <a:t>Сильное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701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l" fontAlgn="ctr"/>
                      <a:r>
                        <a:rPr lang="ru-RU" sz="900" b="1" i="0" u="none" strike="noStrike">
                          <a:solidFill>
                            <a:srgbClr val="000000"/>
                          </a:solidFill>
                          <a:latin typeface="Arial" panose="020B0604020202020204"/>
                        </a:rPr>
                        <a:t>Гидравлические потери при закачке смеси</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Высокие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Высокие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a:solidFill>
                            <a:srgbClr val="FF0000"/>
                          </a:solidFill>
                          <a:latin typeface="Arial" panose="020B0604020202020204"/>
                        </a:rPr>
                        <a:t>Высокие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algn="ctr" fontAlgn="ctr"/>
                      <a:r>
                        <a:rPr lang="ru-RU" sz="900" b="1" i="0" u="none" strike="noStrike" dirty="0">
                          <a:solidFill>
                            <a:srgbClr val="00B050"/>
                          </a:solidFill>
                          <a:latin typeface="Arial" panose="020B0604020202020204"/>
                        </a:rPr>
                        <a:t>Низкие</a:t>
                      </a:r>
                    </a:p>
                  </a:txBody>
                  <a:tcPr marL="4809" marR="4809" marT="4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03984" y="1196752"/>
            <a:ext cx="3384505"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7160260" y="3632200"/>
            <a:ext cx="3422015" cy="31108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ru-RU" sz="1500" b="1">
                <a:solidFill>
                  <a:srgbClr val="EE2A24"/>
                </a:solidFill>
                <a:latin typeface="Arial" panose="020B0604020202020204" pitchFamily="34" charset="0"/>
                <a:cs typeface="Arial" panose="020B0604020202020204" pitchFamily="34" charset="0"/>
              </a:rPr>
              <a:t>Основные конкурентные преимущества нашей технологии:</a:t>
            </a:r>
          </a:p>
          <a:p>
            <a:pPr marL="285750" indent="-285750">
              <a:buFont typeface="Arial" panose="020B0604020202020204" pitchFamily="34" charset="0"/>
              <a:buChar char="•"/>
              <a:defRPr/>
            </a:pPr>
            <a:r>
              <a:rPr lang="ru-RU" sz="1500">
                <a:solidFill>
                  <a:srgbClr val="333333"/>
                </a:solidFill>
                <a:latin typeface="Arial" panose="020B0604020202020204" pitchFamily="34" charset="0"/>
                <a:cs typeface="Arial" panose="020B0604020202020204" pitchFamily="34" charset="0"/>
              </a:rPr>
              <a:t>Простота, надежность, низкая стоимость</a:t>
            </a:r>
          </a:p>
          <a:p>
            <a:pPr marL="285750" indent="-285750">
              <a:buFont typeface="Arial" panose="020B0604020202020204" pitchFamily="34" charset="0"/>
              <a:buChar char="•"/>
              <a:defRPr/>
            </a:pPr>
            <a:r>
              <a:rPr lang="ru-RU" sz="1500">
                <a:solidFill>
                  <a:srgbClr val="333333"/>
                </a:solidFill>
                <a:latin typeface="Arial" panose="020B0604020202020204" pitchFamily="34" charset="0"/>
                <a:cs typeface="Arial" panose="020B0604020202020204" pitchFamily="34" charset="0"/>
              </a:rPr>
              <a:t>Высокие функциональные возможности</a:t>
            </a:r>
          </a:p>
          <a:p>
            <a:pPr marL="285750" indent="-285750">
              <a:buFont typeface="Arial" panose="020B0604020202020204" pitchFamily="34" charset="0"/>
              <a:buChar char="•"/>
              <a:defRPr/>
            </a:pPr>
            <a:r>
              <a:rPr lang="ru-RU" sz="1500">
                <a:solidFill>
                  <a:srgbClr val="333333"/>
                </a:solidFill>
                <a:latin typeface="Arial" panose="020B0604020202020204" pitchFamily="34" charset="0"/>
                <a:cs typeface="Arial" panose="020B0604020202020204" pitchFamily="34" charset="0"/>
              </a:rPr>
              <a:t>Одновременная утилизация попутного нефтяного газа и повышение нефтеотдачи пласта</a:t>
            </a:r>
          </a:p>
        </p:txBody>
      </p:sp>
      <p:sp>
        <p:nvSpPr>
          <p:cNvPr id="9" name="Заголовок 1"/>
          <p:cNvSpPr txBox="1"/>
          <p:nvPr/>
        </p:nvSpPr>
        <p:spPr>
          <a:xfrm>
            <a:off x="3405505" y="0"/>
            <a:ext cx="8785860" cy="1268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ru-RU" b="1">
                <a:solidFill>
                  <a:srgbClr val="00A94F"/>
                </a:solidFill>
                <a:latin typeface="Calibri" panose="020F0502020204030204"/>
              </a:rPr>
              <a:t>Аналоги и конкуренты</a:t>
            </a:r>
          </a:p>
        </p:txBody>
      </p:sp>
      <p:pic>
        <p:nvPicPr>
          <p:cNvPr id="3" name="Picture 2"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5" cstate="print"/>
          <a:stretch>
            <a:fillRect/>
          </a:stretch>
        </p:blipFill>
        <p:spPr>
          <a:xfrm>
            <a:off x="1643947" y="1124744"/>
            <a:ext cx="2474913" cy="1855788"/>
          </a:xfrm>
          <a:prstGeom prst="rect">
            <a:avLst/>
          </a:prstGeom>
          <a:effectLst/>
        </p:spPr>
      </p:pic>
      <p:sp>
        <p:nvSpPr>
          <p:cNvPr id="16" name="Прямоугольник 6"/>
          <p:cNvSpPr>
            <a:spLocks noChangeArrowheads="1"/>
          </p:cNvSpPr>
          <p:nvPr/>
        </p:nvSpPr>
        <p:spPr bwMode="auto">
          <a:xfrm>
            <a:off x="2508043" y="2581164"/>
            <a:ext cx="1514137" cy="307777"/>
          </a:xfrm>
          <a:prstGeom prst="rect">
            <a:avLst/>
          </a:prstGeom>
          <a:solidFill>
            <a:schemeClr val="bg1"/>
          </a:solidFill>
          <a:ln w="9525">
            <a:noFill/>
            <a:miter lim="800000"/>
          </a:ln>
        </p:spPr>
        <p:txBody>
          <a:bodyPr wrap="square">
            <a:spAutoFit/>
          </a:bodyPr>
          <a:lstStyle/>
          <a:p>
            <a:pPr algn="ctr" fontAlgn="base">
              <a:spcBef>
                <a:spcPct val="0"/>
              </a:spcBef>
              <a:spcAft>
                <a:spcPct val="0"/>
              </a:spcAft>
            </a:pPr>
            <a:r>
              <a:rPr lang="ru-RU" sz="1400" dirty="0">
                <a:solidFill>
                  <a:schemeClr val="tx1"/>
                </a:solidFill>
                <a:latin typeface="Arial" panose="020B0604020202020204" pitchFamily="34" charset="0"/>
              </a:rPr>
              <a:t>Установка </a:t>
            </a:r>
            <a:r>
              <a:rPr lang="ru-RU" sz="1400" dirty="0">
                <a:solidFill>
                  <a:srgbClr val="5F5F5F"/>
                </a:solidFill>
                <a:latin typeface="Arial" panose="020B0604020202020204" pitchFamily="34" charset="0"/>
              </a:rPr>
              <a:t>ВГВ</a:t>
            </a:r>
          </a:p>
        </p:txBody>
      </p:sp>
      <p:pic>
        <p:nvPicPr>
          <p:cNvPr id="17" name="Рисунок 16"/>
          <p:cNvPicPr>
            <a:picLocks noChangeAspect="1"/>
          </p:cNvPicPr>
          <p:nvPr/>
        </p:nvPicPr>
        <p:blipFill>
          <a:blip r:embed="rId6" cstate="print"/>
          <a:stretch>
            <a:fillRect/>
          </a:stretch>
        </p:blipFill>
        <p:spPr>
          <a:xfrm>
            <a:off x="1643947" y="2996952"/>
            <a:ext cx="2474913" cy="1855788"/>
          </a:xfrm>
          <a:prstGeom prst="rect">
            <a:avLst/>
          </a:prstGeom>
          <a:effectLst/>
        </p:spPr>
      </p:pic>
      <p:pic>
        <p:nvPicPr>
          <p:cNvPr id="18" name="Рисунок 17"/>
          <p:cNvPicPr>
            <a:picLocks noChangeAspect="1"/>
          </p:cNvPicPr>
          <p:nvPr/>
        </p:nvPicPr>
        <p:blipFill>
          <a:blip r:embed="rId7" cstate="print"/>
          <a:stretch>
            <a:fillRect/>
          </a:stretch>
        </p:blipFill>
        <p:spPr>
          <a:xfrm>
            <a:off x="1643946" y="4869161"/>
            <a:ext cx="2471738" cy="1852613"/>
          </a:xfrm>
          <a:prstGeom prst="rect">
            <a:avLst/>
          </a:prstGeom>
          <a:effectLst/>
        </p:spPr>
      </p:pic>
      <p:sp>
        <p:nvSpPr>
          <p:cNvPr id="19" name="Title 8"/>
          <p:cNvSpPr txBox="1"/>
          <p:nvPr/>
        </p:nvSpPr>
        <p:spPr bwMode="auto">
          <a:xfrm>
            <a:off x="5031513" y="4625023"/>
            <a:ext cx="5472608" cy="287867"/>
          </a:xfrm>
          <a:prstGeom prst="rect">
            <a:avLst/>
          </a:prstGeom>
          <a:noFill/>
          <a:ln w="9525">
            <a:noFill/>
            <a:miter lim="800000"/>
          </a:ln>
        </p:spPr>
        <p:txBody>
          <a:bodyPr/>
          <a:lstStyle/>
          <a:p>
            <a:pPr algn="ctr" defTabSz="457200" fontAlgn="base">
              <a:spcBef>
                <a:spcPct val="0"/>
              </a:spcBef>
              <a:spcAft>
                <a:spcPct val="0"/>
              </a:spcAft>
            </a:pPr>
            <a:r>
              <a:rPr lang="ru-RU" dirty="0">
                <a:solidFill>
                  <a:schemeClr val="tx1"/>
                </a:solidFill>
                <a:latin typeface="Arial" panose="020B0604020202020204" pitchFamily="34" charset="0"/>
                <a:cs typeface="Arial" panose="020B0604020202020204" pitchFamily="34" charset="0"/>
              </a:rPr>
              <a:t>Насосно-эжекторная система в работе</a:t>
            </a:r>
          </a:p>
        </p:txBody>
      </p:sp>
      <p:sp>
        <p:nvSpPr>
          <p:cNvPr id="20" name="TextBox 4"/>
          <p:cNvSpPr txBox="1">
            <a:spLocks noChangeArrowheads="1"/>
          </p:cNvSpPr>
          <p:nvPr/>
        </p:nvSpPr>
        <p:spPr bwMode="auto">
          <a:xfrm>
            <a:off x="4961934" y="5253008"/>
            <a:ext cx="5607410" cy="1200329"/>
          </a:xfrm>
          <a:prstGeom prst="rect">
            <a:avLst/>
          </a:prstGeom>
          <a:noFill/>
          <a:ln w="9525">
            <a:noFill/>
            <a:miter lim="800000"/>
          </a:ln>
        </p:spPr>
        <p:txBody>
          <a:bodyPr wrap="square">
            <a:spAutoFit/>
          </a:bodyPr>
          <a:lstStyle/>
          <a:p>
            <a:pPr algn="just" fontAlgn="base">
              <a:spcBef>
                <a:spcPct val="0"/>
              </a:spcBef>
              <a:spcAft>
                <a:spcPct val="0"/>
              </a:spcAft>
            </a:pPr>
            <a:r>
              <a:rPr lang="ru-RU" dirty="0">
                <a:solidFill>
                  <a:srgbClr val="333333"/>
                </a:solidFill>
                <a:latin typeface="Arial" panose="020B0604020202020204" pitchFamily="34" charset="0"/>
              </a:rPr>
              <a:t>Рабочие параметры: расход воды – 1535 м3/</a:t>
            </a:r>
            <a:r>
              <a:rPr lang="ru-RU" dirty="0" err="1">
                <a:solidFill>
                  <a:srgbClr val="333333"/>
                </a:solidFill>
                <a:latin typeface="Arial" panose="020B0604020202020204" pitchFamily="34" charset="0"/>
              </a:rPr>
              <a:t>сут</a:t>
            </a:r>
            <a:r>
              <a:rPr lang="ru-RU" dirty="0">
                <a:solidFill>
                  <a:srgbClr val="333333"/>
                </a:solidFill>
                <a:latin typeface="Arial" panose="020B0604020202020204" pitchFamily="34" charset="0"/>
              </a:rPr>
              <a:t>, расход газа – до 20000 м3/</a:t>
            </a:r>
            <a:r>
              <a:rPr lang="ru-RU" dirty="0" err="1">
                <a:solidFill>
                  <a:srgbClr val="333333"/>
                </a:solidFill>
                <a:latin typeface="Arial" panose="020B0604020202020204" pitchFamily="34" charset="0"/>
              </a:rPr>
              <a:t>сут</a:t>
            </a:r>
            <a:r>
              <a:rPr lang="ru-RU" dirty="0">
                <a:solidFill>
                  <a:srgbClr val="333333"/>
                </a:solidFill>
                <a:latin typeface="Arial" panose="020B0604020202020204" pitchFamily="34" charset="0"/>
              </a:rPr>
              <a:t>, давление газа на приеме 0,2-0,4 МПа, давление нагнетания смеси – до 13 МПа</a:t>
            </a:r>
          </a:p>
        </p:txBody>
      </p:sp>
      <p:sp>
        <p:nvSpPr>
          <p:cNvPr id="21" name="Прямоугольник 8"/>
          <p:cNvSpPr>
            <a:spLocks noChangeArrowheads="1"/>
          </p:cNvSpPr>
          <p:nvPr/>
        </p:nvSpPr>
        <p:spPr bwMode="auto">
          <a:xfrm>
            <a:off x="3302099" y="4458462"/>
            <a:ext cx="720080" cy="307777"/>
          </a:xfrm>
          <a:prstGeom prst="rect">
            <a:avLst/>
          </a:prstGeom>
          <a:solidFill>
            <a:schemeClr val="bg1"/>
          </a:solidFill>
          <a:ln w="9525">
            <a:noFill/>
            <a:miter lim="800000"/>
          </a:ln>
        </p:spPr>
        <p:txBody>
          <a:bodyPr wrap="square">
            <a:spAutoFit/>
          </a:bodyPr>
          <a:lstStyle/>
          <a:p>
            <a:pPr algn="ctr" fontAlgn="base">
              <a:spcBef>
                <a:spcPct val="0"/>
              </a:spcBef>
              <a:spcAft>
                <a:spcPct val="0"/>
              </a:spcAft>
            </a:pPr>
            <a:r>
              <a:rPr lang="ru-RU" sz="1400" dirty="0">
                <a:solidFill>
                  <a:schemeClr val="tx1"/>
                </a:solidFill>
                <a:latin typeface="Arial" panose="020B0604020202020204" pitchFamily="34" charset="0"/>
              </a:rPr>
              <a:t>Насос</a:t>
            </a:r>
          </a:p>
        </p:txBody>
      </p:sp>
      <p:sp>
        <p:nvSpPr>
          <p:cNvPr id="22" name="Прямоугольник 10"/>
          <p:cNvSpPr>
            <a:spLocks noChangeArrowheads="1"/>
          </p:cNvSpPr>
          <p:nvPr/>
        </p:nvSpPr>
        <p:spPr bwMode="auto">
          <a:xfrm>
            <a:off x="3012099" y="4941169"/>
            <a:ext cx="1010081" cy="307777"/>
          </a:xfrm>
          <a:prstGeom prst="rect">
            <a:avLst/>
          </a:prstGeom>
          <a:solidFill>
            <a:schemeClr val="bg1"/>
          </a:solidFill>
          <a:ln w="9525">
            <a:noFill/>
            <a:miter lim="800000"/>
          </a:ln>
        </p:spPr>
        <p:txBody>
          <a:bodyPr wrap="square">
            <a:spAutoFit/>
          </a:bodyPr>
          <a:lstStyle/>
          <a:p>
            <a:pPr algn="ctr" fontAlgn="base">
              <a:spcBef>
                <a:spcPct val="0"/>
              </a:spcBef>
              <a:spcAft>
                <a:spcPct val="0"/>
              </a:spcAft>
            </a:pPr>
            <a:r>
              <a:rPr lang="ru-RU" sz="1400" dirty="0">
                <a:solidFill>
                  <a:schemeClr val="tx1"/>
                </a:solidFill>
                <a:latin typeface="Arial" panose="020B0604020202020204" pitchFamily="34" charset="0"/>
              </a:rPr>
              <a:t>Эжектор</a:t>
            </a:r>
          </a:p>
        </p:txBody>
      </p:sp>
      <p:pic>
        <p:nvPicPr>
          <p:cNvPr id="23" name="Video of pump-ejecting system operation.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8" cstate="print"/>
          <a:stretch>
            <a:fillRect/>
          </a:stretch>
        </p:blipFill>
        <p:spPr>
          <a:xfrm>
            <a:off x="4964112" y="1424659"/>
            <a:ext cx="5607410" cy="3159104"/>
          </a:xfrm>
          <a:prstGeom prst="rect">
            <a:avLst/>
          </a:prstGeom>
        </p:spPr>
      </p:pic>
      <p:sp>
        <p:nvSpPr>
          <p:cNvPr id="24" name="Заголовок 1"/>
          <p:cNvSpPr txBox="1"/>
          <p:nvPr/>
        </p:nvSpPr>
        <p:spPr>
          <a:xfrm>
            <a:off x="2927350" y="0"/>
            <a:ext cx="9265285" cy="11830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ru-RU" sz="2500" b="1" dirty="0">
                <a:solidFill>
                  <a:srgbClr val="00A94F"/>
                </a:solidFill>
                <a:latin typeface="Calibri" panose="020F0502020204030204"/>
              </a:rPr>
              <a:t>Установка водогазового воздействия успешно внедрена на </a:t>
            </a:r>
            <a:r>
              <a:rPr lang="ru-RU" sz="2500" b="1" dirty="0" err="1">
                <a:solidFill>
                  <a:srgbClr val="00A94F"/>
                </a:solidFill>
                <a:latin typeface="Calibri" panose="020F0502020204030204"/>
              </a:rPr>
              <a:t>Самодуровском</a:t>
            </a:r>
            <a:r>
              <a:rPr lang="ru-RU" sz="2500" b="1" dirty="0">
                <a:solidFill>
                  <a:srgbClr val="00A94F"/>
                </a:solidFill>
                <a:latin typeface="Calibri" panose="020F0502020204030204"/>
              </a:rPr>
              <a:t> месторождении (2015 год)</a:t>
            </a:r>
          </a:p>
        </p:txBody>
      </p:sp>
      <p:pic>
        <p:nvPicPr>
          <p:cNvPr id="3" name="Picture 2" descr="dc79769eff"/>
          <p:cNvPicPr>
            <a:picLocks noChangeAspect="1"/>
          </p:cNvPicPr>
          <p:nvPr/>
        </p:nvPicPr>
        <p:blipFill>
          <a:blip r:embed="rId9"/>
          <a:stretch>
            <a:fillRect/>
          </a:stretch>
        </p:blipFill>
        <p:spPr>
          <a:xfrm>
            <a:off x="131445" y="152400"/>
            <a:ext cx="2795905" cy="831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27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3"/>
                                        </p:tgtEl>
                                      </p:cBhvr>
                                    </p:cmd>
                                  </p:childTnLst>
                                </p:cTn>
                              </p:par>
                            </p:childTnLst>
                          </p:cTn>
                        </p:par>
                      </p:childTnLst>
                    </p:cTn>
                  </p:par>
                </p:childTnLst>
              </p:cTn>
              <p:nextCondLst>
                <p:cond evt="onClick" delay="0">
                  <p:tgtEl>
                    <p:spTgt spid="23"/>
                  </p:tgtEl>
                </p:cond>
              </p:nextCondLst>
            </p:seq>
            <p:video>
              <p:cMediaNode>
                <p:cTn id="12" fill="hold" display="0">
                  <p:stCondLst>
                    <p:cond delay="indefinite"/>
                  </p:stCondLst>
                  <p:endCondLst>
                    <p:cond evt="onNext" delay="0">
                      <p:tgtEl>
                        <p:sldTgt/>
                      </p:tgtEl>
                    </p:cond>
                    <p:cond evt="onPrev" delay="0">
                      <p:tgtEl>
                        <p:sldTgt/>
                      </p:tgtEl>
                    </p:cond>
                  </p:endCondLst>
                </p:cTn>
                <p:tgtEl>
                  <p:spTgt spid="23"/>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cstate="print"/>
          <a:srcRect/>
          <a:stretch>
            <a:fillRect/>
          </a:stretch>
        </p:blipFill>
        <p:spPr bwMode="auto">
          <a:xfrm>
            <a:off x="2596835" y="847042"/>
            <a:ext cx="6998329" cy="4204107"/>
          </a:xfrm>
          <a:prstGeom prst="rect">
            <a:avLst/>
          </a:prstGeom>
          <a:noFill/>
          <a:ln w="9525">
            <a:noFill/>
            <a:miter lim="800000"/>
            <a:headEnd/>
            <a:tailEnd/>
          </a:ln>
        </p:spPr>
      </p:pic>
      <p:sp>
        <p:nvSpPr>
          <p:cNvPr id="2" name="Заголовок 1"/>
          <p:cNvSpPr>
            <a:spLocks noGrp="1"/>
          </p:cNvSpPr>
          <p:nvPr>
            <p:ph type="title"/>
          </p:nvPr>
        </p:nvSpPr>
        <p:spPr>
          <a:xfrm>
            <a:off x="2966720" y="635"/>
            <a:ext cx="9119235" cy="1464310"/>
          </a:xfrm>
        </p:spPr>
        <p:txBody>
          <a:bodyPr>
            <a:normAutofit/>
          </a:bodyPr>
          <a:lstStyle/>
          <a:p>
            <a:r>
              <a:rPr lang="ru-RU" sz="3000" b="1" dirty="0">
                <a:solidFill>
                  <a:srgbClr val="00A94F"/>
                </a:solidFill>
                <a:ea typeface="Segoe UI Black" panose="020B0A02040204020203" pitchFamily="34" charset="0"/>
              </a:rPr>
              <a:t>Принципиальная схема НЭС для месторождения </a:t>
            </a:r>
            <a:r>
              <a:rPr lang="ru-RU" sz="3000" b="1" dirty="0" err="1">
                <a:solidFill>
                  <a:srgbClr val="00A94F"/>
                </a:solidFill>
                <a:ea typeface="Segoe UI Black" panose="020B0A02040204020203" pitchFamily="34" charset="0"/>
              </a:rPr>
              <a:t>Кульжан</a:t>
            </a:r>
          </a:p>
        </p:txBody>
      </p:sp>
      <p:sp>
        <p:nvSpPr>
          <p:cNvPr id="8" name="TextBox 7"/>
          <p:cNvSpPr txBox="1"/>
          <p:nvPr/>
        </p:nvSpPr>
        <p:spPr>
          <a:xfrm>
            <a:off x="253491" y="5215254"/>
            <a:ext cx="11796665" cy="1322070"/>
          </a:xfrm>
          <a:prstGeom prst="rect">
            <a:avLst/>
          </a:prstGeom>
          <a:noFill/>
        </p:spPr>
        <p:txBody>
          <a:bodyPr wrap="square">
            <a:spAutoFit/>
          </a:bodyPr>
          <a:lstStyle/>
          <a:p>
            <a:pPr>
              <a:spcBef>
                <a:spcPct val="20000"/>
              </a:spcBef>
              <a:defRPr/>
            </a:pP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Насосно-эжекторная система содержит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силовой насос 1</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(УЭЦН-500-1200 в артезианской скважине),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эжектор 2</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дожимной насос 3</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а также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линию 4 подачи воды в силовой насос 1</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линию нагнетания воды 5</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линию откачки газа 6</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и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линию закачки водогазовой смеси 7 в пласт</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Приемная камера эжектора 2 сообщена с линией откачки газа 6, а линия нагнетания воды 5 направлена в сопло эжектора 2.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Выходная линия 8</a:t>
            </a:r>
            <a:r>
              <a:rPr lang="ru-RU" sz="16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эжектора 2 соединена с приемом дожимного насоса 3. На линии 5 установлена </a:t>
            </a:r>
            <a:r>
              <a:rPr lang="ru-RU" sz="1600" b="1" dirty="0">
                <a:solidFill>
                  <a:srgbClr val="EE2A24"/>
                </a:solidFill>
                <a:latin typeface="Arial" panose="020B0604020202020204" pitchFamily="34" charset="0"/>
                <a:ea typeface="Times New Roman" panose="02020603050405020304" pitchFamily="18" charset="0"/>
                <a:cs typeface="Arial" panose="020B0604020202020204" pitchFamily="34" charset="0"/>
              </a:rPr>
              <a:t>регулируемая задвижка 9</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p:txBody>
      </p:sp>
      <p:pic>
        <p:nvPicPr>
          <p:cNvPr id="6" name="Picture 5"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552261" y="908050"/>
            <a:ext cx="11181030" cy="5805488"/>
          </a:xfrm>
        </p:spPr>
        <p:txBody>
          <a:bodyPr/>
          <a:lstStyle/>
          <a:p>
            <a:pPr algn="l">
              <a:lnSpc>
                <a:spcPct val="150000"/>
              </a:lnSpc>
            </a:pPr>
            <a:r>
              <a:rPr lang="ru-RU" altLang="ru-RU" sz="1500" dirty="0">
                <a:latin typeface="Arial" panose="020B0604020202020204" pitchFamily="34" charset="0"/>
                <a:cs typeface="Arial" panose="020B0604020202020204" pitchFamily="34" charset="0"/>
              </a:rPr>
              <a:t>1. Создание нового стенда для фильтрационных экспериментов по вытеснению нефти различными рабочими агентами и водогазовыми смесями.</a:t>
            </a:r>
            <a:br>
              <a:rPr lang="ru-RU" altLang="ru-RU" sz="1500" dirty="0">
                <a:latin typeface="Arial" panose="020B0604020202020204" pitchFamily="34" charset="0"/>
                <a:cs typeface="Arial" panose="020B0604020202020204" pitchFamily="34" charset="0"/>
              </a:rPr>
            </a:br>
            <a:r>
              <a:rPr lang="ru-RU" altLang="ru-RU" sz="1500" dirty="0">
                <a:latin typeface="Arial" panose="020B0604020202020204" pitchFamily="34" charset="0"/>
                <a:cs typeface="Arial" panose="020B0604020202020204" pitchFamily="34" charset="0"/>
              </a:rPr>
              <a:t>2. Исследование процесса вытеснения маловязкой нефти месторождения </a:t>
            </a:r>
            <a:r>
              <a:rPr lang="ru-RU" altLang="ru-RU" sz="1500" dirty="0" err="1">
                <a:latin typeface="Arial" panose="020B0604020202020204" pitchFamily="34" charset="0"/>
                <a:cs typeface="Arial" panose="020B0604020202020204" pitchFamily="34" charset="0"/>
              </a:rPr>
              <a:t>Кульжан</a:t>
            </a:r>
            <a:r>
              <a:rPr lang="ru-RU" altLang="ru-RU" sz="1500" dirty="0">
                <a:latin typeface="Arial" panose="020B0604020202020204" pitchFamily="34" charset="0"/>
                <a:cs typeface="Arial" panose="020B0604020202020204" pitchFamily="34" charset="0"/>
              </a:rPr>
              <a:t> из моделей пласта(насыпных и керновом материале) водой, полимерными композициями и водогазовыми смесями без ПАВ, а также с добавлением ПАВ.</a:t>
            </a:r>
            <a:br>
              <a:rPr lang="ru-RU" altLang="ru-RU" sz="1500" dirty="0">
                <a:latin typeface="Arial" panose="020B0604020202020204" pitchFamily="34" charset="0"/>
                <a:cs typeface="Arial" panose="020B0604020202020204" pitchFamily="34" charset="0"/>
              </a:rPr>
            </a:br>
            <a:r>
              <a:rPr lang="ru-RU" altLang="ru-RU" sz="1500" dirty="0">
                <a:latin typeface="Arial" panose="020B0604020202020204" pitchFamily="34" charset="0"/>
                <a:cs typeface="Arial" panose="020B0604020202020204" pitchFamily="34" charset="0"/>
              </a:rPr>
              <a:t>3. Проведение фильтрационных экспериментов с параметрами моделей, характеризующими как пласт на текущей стадии разработки, в том числе подбор скорости фильтрации в модели и длины керновой колонки исходя из критериев подобия и теории размерностей (скорость фильтрации в модели не превышала 1 м</a:t>
            </a:r>
            <a:r>
              <a:rPr lang="en-US" altLang="ru-RU" sz="1500" dirty="0">
                <a:latin typeface="Arial" panose="020B0604020202020204" pitchFamily="34" charset="0"/>
                <a:cs typeface="Arial" panose="020B0604020202020204" pitchFamily="34" charset="0"/>
              </a:rPr>
              <a:t>/</a:t>
            </a:r>
            <a:r>
              <a:rPr lang="ru-RU" altLang="ru-RU" sz="1500" dirty="0" err="1">
                <a:latin typeface="Arial" panose="020B0604020202020204" pitchFamily="34" charset="0"/>
                <a:cs typeface="Arial" panose="020B0604020202020204" pitchFamily="34" charset="0"/>
              </a:rPr>
              <a:t>сут</a:t>
            </a:r>
            <a:r>
              <a:rPr lang="ru-RU" altLang="ru-RU" sz="1500" dirty="0">
                <a:latin typeface="Arial" panose="020B0604020202020204" pitchFamily="34" charset="0"/>
                <a:cs typeface="Arial" panose="020B0604020202020204" pitchFamily="34" charset="0"/>
              </a:rPr>
              <a:t>).</a:t>
            </a:r>
            <a:br>
              <a:rPr lang="ru-RU" altLang="ru-RU" sz="1500" dirty="0">
                <a:latin typeface="Arial" panose="020B0604020202020204" pitchFamily="34" charset="0"/>
                <a:cs typeface="Arial" panose="020B0604020202020204" pitchFamily="34" charset="0"/>
              </a:rPr>
            </a:br>
            <a:r>
              <a:rPr lang="ru-RU" altLang="ru-RU" sz="1500" dirty="0">
                <a:latin typeface="Arial" panose="020B0604020202020204" pitchFamily="34" charset="0"/>
                <a:cs typeface="Arial" panose="020B0604020202020204" pitchFamily="34" charset="0"/>
              </a:rPr>
              <a:t>5. Разработка технологии водогазового воздействия на горизонт Х месторождения </a:t>
            </a:r>
            <a:r>
              <a:rPr lang="ru-RU" altLang="ru-RU" sz="1500" dirty="0" err="1">
                <a:latin typeface="Arial" panose="020B0604020202020204" pitchFamily="34" charset="0"/>
                <a:cs typeface="Arial" panose="020B0604020202020204" pitchFamily="34" charset="0"/>
              </a:rPr>
              <a:t>Кульжан</a:t>
            </a:r>
            <a:r>
              <a:rPr lang="ru-RU" altLang="ru-RU" sz="1500" dirty="0">
                <a:latin typeface="Arial" panose="020B0604020202020204" pitchFamily="34" charset="0"/>
                <a:cs typeface="Arial" panose="020B0604020202020204" pitchFamily="34" charset="0"/>
              </a:rPr>
              <a:t> с применением насосно-эжекторных систем (подбор компоновки эжектора, диаметра сопла, размера камеры смешения для достижения оптимальных параметров его работы и достижения максимального КПД)</a:t>
            </a:r>
            <a:br>
              <a:rPr lang="ru-RU" altLang="ru-RU" sz="1500" dirty="0">
                <a:latin typeface="Arial" panose="020B0604020202020204" pitchFamily="34" charset="0"/>
                <a:cs typeface="Arial" panose="020B0604020202020204" pitchFamily="34" charset="0"/>
              </a:rPr>
            </a:br>
            <a:r>
              <a:rPr lang="ru-RU" altLang="ru-RU" sz="1500" dirty="0">
                <a:latin typeface="Arial" panose="020B0604020202020204" pitchFamily="34" charset="0"/>
                <a:cs typeface="Arial" panose="020B0604020202020204" pitchFamily="34" charset="0"/>
              </a:rPr>
              <a:t>6. Исследования подавления </a:t>
            </a:r>
            <a:r>
              <a:rPr lang="ru-RU" altLang="ru-RU" sz="1500" dirty="0" err="1">
                <a:latin typeface="Arial" panose="020B0604020202020204" pitchFamily="34" charset="0"/>
                <a:cs typeface="Arial" panose="020B0604020202020204" pitchFamily="34" charset="0"/>
              </a:rPr>
              <a:t>коалесценции</a:t>
            </a:r>
            <a:r>
              <a:rPr lang="ru-RU" altLang="ru-RU" sz="1500" dirty="0">
                <a:latin typeface="Arial" panose="020B0604020202020204" pitchFamily="34" charset="0"/>
                <a:cs typeface="Arial" panose="020B0604020202020204" pitchFamily="34" charset="0"/>
              </a:rPr>
              <a:t> газовых пузырьков для повышения стабильности закачиваемой в пласт водогазовой смеси.</a:t>
            </a:r>
            <a:br>
              <a:rPr lang="ru-RU" altLang="ru-RU" sz="1500" dirty="0">
                <a:latin typeface="Arial" panose="020B0604020202020204" pitchFamily="34" charset="0"/>
                <a:cs typeface="Arial" panose="020B0604020202020204" pitchFamily="34" charset="0"/>
              </a:rPr>
            </a:br>
            <a:r>
              <a:rPr lang="ru-RU" altLang="ru-RU" sz="1500" dirty="0">
                <a:latin typeface="Arial" panose="020B0604020202020204" pitchFamily="34" charset="0"/>
                <a:cs typeface="Arial" panose="020B0604020202020204" pitchFamily="34" charset="0"/>
              </a:rPr>
              <a:t>7. Разработка технологических схем насосно-эжекторных систем для утилизации попутного нефтяного газа путем совместной закачки с водой в пласт.</a:t>
            </a:r>
          </a:p>
        </p:txBody>
      </p:sp>
      <p:sp>
        <p:nvSpPr>
          <p:cNvPr id="4100" name="Заголовок 1"/>
          <p:cNvSpPr/>
          <p:nvPr/>
        </p:nvSpPr>
        <p:spPr bwMode="auto">
          <a:xfrm>
            <a:off x="3460750" y="0"/>
            <a:ext cx="8730615" cy="98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l" eaLnBrk="1" fontAlgn="base" hangingPunct="1">
              <a:spcBef>
                <a:spcPct val="0"/>
              </a:spcBef>
              <a:spcAft>
                <a:spcPct val="0"/>
              </a:spcAft>
            </a:pPr>
            <a:r>
              <a:rPr lang="ru-RU" altLang="ru-RU" sz="4000" b="1" dirty="0">
                <a:solidFill>
                  <a:srgbClr val="00A94F"/>
                </a:solidFill>
                <a:latin typeface="Calibri" panose="020F0502020204030204" pitchFamily="34" charset="0"/>
              </a:rPr>
              <a:t>Основные задачи</a:t>
            </a:r>
            <a:r>
              <a:rPr lang="en-US" altLang="ru-RU" sz="4000" b="1" dirty="0">
                <a:solidFill>
                  <a:srgbClr val="00A94F"/>
                </a:solidFill>
                <a:latin typeface="Calibri" panose="020F0502020204030204" pitchFamily="34" charset="0"/>
              </a:rPr>
              <a:t> </a:t>
            </a:r>
            <a:r>
              <a:rPr lang="ru-RU" altLang="ru-RU" sz="4000" b="1" dirty="0">
                <a:solidFill>
                  <a:srgbClr val="00A94F"/>
                </a:solidFill>
                <a:latin typeface="Calibri" panose="020F0502020204030204" pitchFamily="34" charset="0"/>
              </a:rPr>
              <a:t>исследований</a:t>
            </a:r>
          </a:p>
        </p:txBody>
      </p:sp>
      <p:pic>
        <p:nvPicPr>
          <p:cNvPr id="2" name="Picture 1" descr="dc79769eff"/>
          <p:cNvPicPr>
            <a:picLocks noChangeAspect="1"/>
          </p:cNvPicPr>
          <p:nvPr/>
        </p:nvPicPr>
        <p:blipFill>
          <a:blip r:embed="rId2"/>
          <a:stretch>
            <a:fillRect/>
          </a:stretch>
        </p:blipFill>
        <p:spPr>
          <a:xfrm>
            <a:off x="131445" y="152400"/>
            <a:ext cx="2795905" cy="8318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1045" y="635"/>
            <a:ext cx="8910320" cy="1417320"/>
          </a:xfrm>
        </p:spPr>
        <p:txBody>
          <a:bodyPr/>
          <a:lstStyle/>
          <a:p>
            <a:pPr algn="l"/>
            <a:r>
              <a:rPr lang="ru-RU" sz="3600" b="1" dirty="0">
                <a:solidFill>
                  <a:srgbClr val="00A94F"/>
                </a:solidFill>
              </a:rPr>
              <a:t>Краткая характеристика опытного участка</a:t>
            </a:r>
          </a:p>
        </p:txBody>
      </p:sp>
      <p:graphicFrame>
        <p:nvGraphicFramePr>
          <p:cNvPr id="3" name="Таблица 2"/>
          <p:cNvGraphicFramePr>
            <a:graphicFrameLocks noGrp="1"/>
          </p:cNvGraphicFramePr>
          <p:nvPr/>
        </p:nvGraphicFramePr>
        <p:xfrm>
          <a:off x="2352392" y="1710364"/>
          <a:ext cx="7487215" cy="4532248"/>
        </p:xfrm>
        <a:graphic>
          <a:graphicData uri="http://schemas.openxmlformats.org/drawingml/2006/table">
            <a:tbl>
              <a:tblPr firstRow="1" firstCol="1" lastRow="1" lastCol="1" bandRow="1" bandCol="1"/>
              <a:tblGrid>
                <a:gridCol w="693260">
                  <a:extLst>
                    <a:ext uri="{9D8B030D-6E8A-4147-A177-3AD203B41FA5}">
                      <a16:colId xmlns:a16="http://schemas.microsoft.com/office/drawing/2014/main" val="20000"/>
                    </a:ext>
                  </a:extLst>
                </a:gridCol>
                <a:gridCol w="3965451">
                  <a:extLst>
                    <a:ext uri="{9D8B030D-6E8A-4147-A177-3AD203B41FA5}">
                      <a16:colId xmlns:a16="http://schemas.microsoft.com/office/drawing/2014/main" val="20001"/>
                    </a:ext>
                  </a:extLst>
                </a:gridCol>
                <a:gridCol w="1247869">
                  <a:extLst>
                    <a:ext uri="{9D8B030D-6E8A-4147-A177-3AD203B41FA5}">
                      <a16:colId xmlns:a16="http://schemas.microsoft.com/office/drawing/2014/main" val="20002"/>
                    </a:ext>
                  </a:extLst>
                </a:gridCol>
                <a:gridCol w="1580635">
                  <a:extLst>
                    <a:ext uri="{9D8B030D-6E8A-4147-A177-3AD203B41FA5}">
                      <a16:colId xmlns:a16="http://schemas.microsoft.com/office/drawing/2014/main" val="20003"/>
                    </a:ext>
                  </a:extLst>
                </a:gridCol>
              </a:tblGrid>
              <a:tr h="333273">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 п./п.</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Наименование</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Единицы измерения</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b="1">
                          <a:effectLst/>
                          <a:latin typeface="Arial" panose="020B0604020202020204" pitchFamily="34" charset="0"/>
                          <a:ea typeface="Times New Roman" panose="02020603050405020304" pitchFamily="18" charset="0"/>
                          <a:cs typeface="Arial" panose="020B0604020202020204" pitchFamily="34" charset="0"/>
                        </a:rPr>
                        <a:t>Значения</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157">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1</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Месторождение</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effectLst/>
                          <a:latin typeface="Arial" panose="020B0604020202020204" pitchFamily="34" charset="0"/>
                          <a:ea typeface="Times New Roman" panose="02020603050405020304" pitchFamily="18" charset="0"/>
                          <a:cs typeface="Arial" panose="020B0604020202020204" pitchFamily="34" charset="0"/>
                        </a:rPr>
                        <a:t>1</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effectLst/>
                          <a:latin typeface="Arial" panose="020B0604020202020204" pitchFamily="34" charset="0"/>
                          <a:ea typeface="Times New Roman" panose="02020603050405020304" pitchFamily="18" charset="0"/>
                          <a:cs typeface="Arial" panose="020B0604020202020204" pitchFamily="34" charset="0"/>
                        </a:rPr>
                        <a:t>Кульжан</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425">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2</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Arial" panose="020B0604020202020204" pitchFamily="34" charset="0"/>
                          <a:ea typeface="Times New Roman" panose="02020603050405020304" pitchFamily="18" charset="0"/>
                          <a:cs typeface="Arial" panose="020B0604020202020204" pitchFamily="34" charset="0"/>
                        </a:rPr>
                        <a:t>Эксплуатационный горизонт</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 </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(Х горизонт)</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9818">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3</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Тип коллектора (терригенный, карбонатный, поровый, трещиноватый и т.п.), средняя проницаемость</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 </a:t>
                      </a:r>
                      <a:endParaRPr lang="ru-RU" sz="900">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a:effectLst/>
                          <a:latin typeface="Arial" panose="020B0604020202020204" pitchFamily="34" charset="0"/>
                          <a:ea typeface="Times New Roman" panose="02020603050405020304" pitchFamily="18" charset="0"/>
                          <a:cs typeface="Arial" panose="020B0604020202020204" pitchFamily="34" charset="0"/>
                        </a:rPr>
                        <a:t>мД</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Терригенный</a:t>
                      </a:r>
                      <a:endParaRPr lang="ru-RU" sz="900">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a:effectLst/>
                          <a:latin typeface="Arial" panose="020B0604020202020204" pitchFamily="34" charset="0"/>
                          <a:ea typeface="Times New Roman" panose="02020603050405020304" pitchFamily="18" charset="0"/>
                          <a:cs typeface="Arial" panose="020B0604020202020204" pitchFamily="34" charset="0"/>
                        </a:rPr>
                        <a:t>Поровый</a:t>
                      </a:r>
                      <a:endParaRPr lang="ru-RU" sz="900">
                        <a:effectLst/>
                        <a:latin typeface="Arial" panose="020B0604020202020204" pitchFamily="34" charset="0"/>
                        <a:ea typeface="Times New Roman" panose="02020603050405020304" pitchFamily="18" charset="0"/>
                        <a:cs typeface="Arial" panose="020B0604020202020204" pitchFamily="34" charset="0"/>
                      </a:endParaRPr>
                    </a:p>
                    <a:p>
                      <a:pPr algn="ctr"/>
                      <a:r>
                        <a:rPr lang="en-US" sz="1100">
                          <a:effectLst/>
                          <a:latin typeface="Arial" panose="020B0604020202020204" pitchFamily="34" charset="0"/>
                          <a:ea typeface="Times New Roman" panose="02020603050405020304" pitchFamily="18" charset="0"/>
                          <a:cs typeface="Arial" panose="020B0604020202020204" pitchFamily="34" charset="0"/>
                        </a:rPr>
                        <a:t>69.5</a:t>
                      </a:r>
                      <a:endParaRPr lang="ru-RU" sz="900">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a:effectLst/>
                          <a:latin typeface="Arial" panose="020B0604020202020204" pitchFamily="34" charset="0"/>
                          <a:ea typeface="Times New Roman" panose="02020603050405020304" pitchFamily="18" charset="0"/>
                          <a:cs typeface="Arial" panose="020B0604020202020204" pitchFamily="34" charset="0"/>
                        </a:rPr>
                        <a:t>(</a:t>
                      </a:r>
                      <a:r>
                        <a:rPr lang="en-US" sz="1100">
                          <a:effectLst/>
                          <a:latin typeface="Arial" panose="020B0604020202020204" pitchFamily="34" charset="0"/>
                          <a:ea typeface="Times New Roman" panose="02020603050405020304" pitchFamily="18" charset="0"/>
                          <a:cs typeface="Arial" panose="020B0604020202020204" pitchFamily="34" charset="0"/>
                        </a:rPr>
                        <a:t>по 123 скв</a:t>
                      </a:r>
                      <a:r>
                        <a:rPr lang="ru-RU" sz="1100">
                          <a:effectLst/>
                          <a:latin typeface="Arial" panose="020B0604020202020204" pitchFamily="34" charset="0"/>
                          <a:ea typeface="Times New Roman" panose="02020603050405020304" pitchFamily="18" charset="0"/>
                          <a:cs typeface="Arial" panose="020B0604020202020204" pitchFamily="34" charset="0"/>
                        </a:rPr>
                        <a:t>, по КВД интерпретаци)</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5157">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4</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Пластовое давление, Р</a:t>
                      </a:r>
                      <a:r>
                        <a:rPr lang="ru-RU" sz="1100" baseline="-25000">
                          <a:effectLst/>
                          <a:latin typeface="Arial" panose="020B0604020202020204" pitchFamily="34" charset="0"/>
                          <a:ea typeface="Times New Roman" panose="02020603050405020304" pitchFamily="18" charset="0"/>
                          <a:cs typeface="Arial" panose="020B0604020202020204" pitchFamily="34" charset="0"/>
                        </a:rPr>
                        <a:t>пл</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МПа</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30,397</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9909">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5</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Arial" panose="020B0604020202020204" pitchFamily="34" charset="0"/>
                          <a:ea typeface="Times New Roman" panose="02020603050405020304" pitchFamily="18" charset="0"/>
                          <a:cs typeface="Arial" panose="020B0604020202020204" pitchFamily="34" charset="0"/>
                        </a:rPr>
                        <a:t>Имеющиеся ресурсы газа (расход газа при стандартных условиях), </a:t>
                      </a:r>
                      <a:r>
                        <a:rPr lang="en-US" sz="1100" dirty="0">
                          <a:effectLst/>
                          <a:latin typeface="Arial" panose="020B0604020202020204" pitchFamily="34" charset="0"/>
                          <a:ea typeface="Times New Roman" panose="02020603050405020304" pitchFamily="18" charset="0"/>
                          <a:cs typeface="Arial" panose="020B0604020202020204" pitchFamily="34" charset="0"/>
                        </a:rPr>
                        <a:t>Q</a:t>
                      </a:r>
                      <a:r>
                        <a:rPr lang="ru-RU" sz="1100" baseline="-25000" dirty="0" err="1">
                          <a:effectLst/>
                          <a:latin typeface="Arial" panose="020B0604020202020204" pitchFamily="34" charset="0"/>
                          <a:ea typeface="Times New Roman" panose="02020603050405020304" pitchFamily="18" charset="0"/>
                          <a:cs typeface="Arial" panose="020B0604020202020204" pitchFamily="34" charset="0"/>
                        </a:rPr>
                        <a:t>г.с.у</a:t>
                      </a:r>
                      <a:r>
                        <a:rPr lang="ru-RU" sz="1100" baseline="-25000" dirty="0">
                          <a:effectLst/>
                          <a:latin typeface="Arial" panose="020B0604020202020204" pitchFamily="34" charset="0"/>
                          <a:ea typeface="Times New Roman" panose="02020603050405020304" pitchFamily="18" charset="0"/>
                          <a:cs typeface="Arial" panose="020B0604020202020204" pitchFamily="34" charset="0"/>
                        </a:rPr>
                        <a:t>.</a:t>
                      </a:r>
                      <a:endParaRPr lang="ru-RU" sz="900" dirty="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м</a:t>
                      </a:r>
                      <a:r>
                        <a:rPr lang="ru-RU" sz="1100" baseline="30000">
                          <a:effectLst/>
                          <a:latin typeface="Arial" panose="020B0604020202020204" pitchFamily="34" charset="0"/>
                          <a:ea typeface="Times New Roman" panose="02020603050405020304" pitchFamily="18" charset="0"/>
                          <a:cs typeface="Arial" panose="020B0604020202020204" pitchFamily="34" charset="0"/>
                        </a:rPr>
                        <a:t>3</a:t>
                      </a:r>
                      <a:r>
                        <a:rPr lang="ru-RU" sz="1100">
                          <a:effectLst/>
                          <a:latin typeface="Arial" panose="020B0604020202020204" pitchFamily="34" charset="0"/>
                          <a:ea typeface="Times New Roman" panose="02020603050405020304" pitchFamily="18" charset="0"/>
                          <a:cs typeface="Arial" panose="020B0604020202020204" pitchFamily="34" charset="0"/>
                        </a:rPr>
                        <a:t>/сут</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Запасы </a:t>
                      </a:r>
                      <a:r>
                        <a:rPr lang="en-US" sz="1100">
                          <a:effectLst/>
                          <a:latin typeface="Arial" panose="020B0604020202020204" pitchFamily="34" charset="0"/>
                          <a:ea typeface="Times New Roman" panose="02020603050405020304" pitchFamily="18" charset="0"/>
                          <a:cs typeface="Arial" panose="020B0604020202020204" pitchFamily="34" charset="0"/>
                        </a:rPr>
                        <a:t>c1 = 700 </a:t>
                      </a:r>
                      <a:r>
                        <a:rPr lang="ru-RU" sz="1100">
                          <a:effectLst/>
                          <a:latin typeface="Arial" panose="020B0604020202020204" pitchFamily="34" charset="0"/>
                          <a:ea typeface="Times New Roman" panose="02020603050405020304" pitchFamily="18" charset="0"/>
                          <a:cs typeface="Arial" panose="020B0604020202020204" pitchFamily="34" charset="0"/>
                        </a:rPr>
                        <a:t>миллионов м3</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5157">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6</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Плотность пластовой нефти, ρ</a:t>
                      </a:r>
                      <a:r>
                        <a:rPr lang="ru-RU" sz="1100" baseline="-25000">
                          <a:effectLst/>
                          <a:latin typeface="Arial" panose="020B0604020202020204" pitchFamily="34" charset="0"/>
                          <a:ea typeface="Times New Roman" panose="02020603050405020304" pitchFamily="18" charset="0"/>
                          <a:cs typeface="Arial" panose="020B0604020202020204" pitchFamily="34" charset="0"/>
                        </a:rPr>
                        <a:t>н.пл</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кг/м</a:t>
                      </a:r>
                      <a:r>
                        <a:rPr lang="ru-RU" sz="1100" baseline="30000">
                          <a:effectLst/>
                          <a:latin typeface="Arial" panose="020B0604020202020204" pitchFamily="34" charset="0"/>
                          <a:ea typeface="Times New Roman" panose="02020603050405020304" pitchFamily="18" charset="0"/>
                          <a:cs typeface="Arial" panose="020B0604020202020204" pitchFamily="34" charset="0"/>
                        </a:rPr>
                        <a:t>3</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771,6</a:t>
                      </a:r>
                      <a:r>
                        <a:rPr lang="ru-RU" sz="800">
                          <a:effectLst/>
                          <a:latin typeface="Arial" panose="020B0604020202020204" pitchFamily="34" charset="0"/>
                          <a:ea typeface="Times New Roman" panose="02020603050405020304" pitchFamily="18" charset="0"/>
                          <a:cs typeface="Arial" panose="020B0604020202020204" pitchFamily="34" charset="0"/>
                        </a:rPr>
                        <a:t> </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5157">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7</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Плотность дегазированной нефти, ρ</a:t>
                      </a:r>
                      <a:r>
                        <a:rPr lang="ru-RU" sz="1100" baseline="-25000">
                          <a:effectLst/>
                          <a:latin typeface="Arial" panose="020B0604020202020204" pitchFamily="34" charset="0"/>
                          <a:ea typeface="Times New Roman" panose="02020603050405020304" pitchFamily="18" charset="0"/>
                          <a:cs typeface="Arial" panose="020B0604020202020204" pitchFamily="34" charset="0"/>
                        </a:rPr>
                        <a:t>н.дег</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кг/м</a:t>
                      </a:r>
                      <a:r>
                        <a:rPr lang="ru-RU" sz="1100" baseline="30000">
                          <a:effectLst/>
                          <a:latin typeface="Arial" panose="020B0604020202020204" pitchFamily="34" charset="0"/>
                          <a:ea typeface="Times New Roman" panose="02020603050405020304" pitchFamily="18" charset="0"/>
                          <a:cs typeface="Arial" panose="020B0604020202020204" pitchFamily="34" charset="0"/>
                        </a:rPr>
                        <a:t>3</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849,0</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5157">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8</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Газовый фактор нефти, Г</a:t>
                      </a:r>
                      <a:r>
                        <a:rPr lang="ru-RU" sz="1100" baseline="-25000">
                          <a:effectLst/>
                          <a:latin typeface="Arial" panose="020B0604020202020204" pitchFamily="34" charset="0"/>
                          <a:ea typeface="Times New Roman" panose="02020603050405020304" pitchFamily="18" charset="0"/>
                          <a:cs typeface="Arial" panose="020B0604020202020204" pitchFamily="34" charset="0"/>
                        </a:rPr>
                        <a:t>ф</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м3/м3</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a:effectLst/>
                          <a:latin typeface="Arial" panose="020B0604020202020204" pitchFamily="34" charset="0"/>
                          <a:ea typeface="Times New Roman" panose="02020603050405020304" pitchFamily="18" charset="0"/>
                          <a:cs typeface="Arial" panose="020B0604020202020204" pitchFamily="34" charset="0"/>
                        </a:rPr>
                        <a:t>44.2</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5157">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9</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Давление насыщения, </a:t>
                      </a:r>
                      <a:r>
                        <a:rPr lang="en-US" sz="1100">
                          <a:effectLst/>
                          <a:latin typeface="Arial" panose="020B0604020202020204" pitchFamily="34" charset="0"/>
                          <a:ea typeface="Times New Roman" panose="02020603050405020304" pitchFamily="18" charset="0"/>
                          <a:cs typeface="Arial" panose="020B0604020202020204" pitchFamily="34" charset="0"/>
                        </a:rPr>
                        <a:t>P</a:t>
                      </a:r>
                      <a:r>
                        <a:rPr lang="ru-RU" sz="1100" baseline="-25000">
                          <a:effectLst/>
                          <a:latin typeface="Arial" panose="020B0604020202020204" pitchFamily="34" charset="0"/>
                          <a:ea typeface="Times New Roman" panose="02020603050405020304" pitchFamily="18" charset="0"/>
                          <a:cs typeface="Arial" panose="020B0604020202020204" pitchFamily="34" charset="0"/>
                        </a:rPr>
                        <a:t>нас</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МПа</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8,26 </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3273">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10</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Вязкость пластовой нефти при пластовой температуре, μ</a:t>
                      </a:r>
                      <a:r>
                        <a:rPr lang="ru-RU" sz="1100" baseline="-25000">
                          <a:effectLst/>
                          <a:latin typeface="Arial" panose="020B0604020202020204" pitchFamily="34" charset="0"/>
                          <a:ea typeface="Times New Roman" panose="02020603050405020304" pitchFamily="18" charset="0"/>
                          <a:cs typeface="Arial" panose="020B0604020202020204" pitchFamily="34" charset="0"/>
                        </a:rPr>
                        <a:t>н.пл</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мПа*с</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1,07 </a:t>
                      </a:r>
                      <a:endParaRPr lang="ru-RU" sz="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ru-RU" sz="1100">
                          <a:effectLst/>
                          <a:latin typeface="Arial" panose="020B0604020202020204" pitchFamily="34" charset="0"/>
                          <a:ea typeface="Times New Roman" panose="02020603050405020304" pitchFamily="18" charset="0"/>
                          <a:cs typeface="Arial" panose="020B0604020202020204" pitchFamily="34" charset="0"/>
                        </a:rPr>
                        <a:t> </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3273">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11</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Вязкость дегазированной нефти при температуре 20°С, μ</a:t>
                      </a:r>
                      <a:r>
                        <a:rPr lang="ru-RU" sz="1100" baseline="-25000">
                          <a:effectLst/>
                          <a:latin typeface="Arial" panose="020B0604020202020204" pitchFamily="34" charset="0"/>
                          <a:ea typeface="Times New Roman" panose="02020603050405020304" pitchFamily="18" charset="0"/>
                          <a:cs typeface="Arial" panose="020B0604020202020204" pitchFamily="34" charset="0"/>
                        </a:rPr>
                        <a:t>н.дег</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мПа*с</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10,7344</a:t>
                      </a:r>
                      <a:endParaRPr lang="ru-RU" sz="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US" sz="1100">
                          <a:effectLst/>
                          <a:latin typeface="Arial" panose="020B0604020202020204" pitchFamily="34" charset="0"/>
                          <a:ea typeface="Times New Roman" panose="02020603050405020304" pitchFamily="18" charset="0"/>
                          <a:cs typeface="Arial" panose="020B0604020202020204" pitchFamily="34" charset="0"/>
                        </a:rPr>
                        <a:t> </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5157">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12</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Пластовая температура, Т</a:t>
                      </a:r>
                      <a:r>
                        <a:rPr lang="ru-RU" sz="1100" baseline="-25000">
                          <a:effectLst/>
                          <a:latin typeface="Arial" panose="020B0604020202020204" pitchFamily="34" charset="0"/>
                          <a:ea typeface="Times New Roman" panose="02020603050405020304" pitchFamily="18" charset="0"/>
                          <a:cs typeface="Arial" panose="020B0604020202020204" pitchFamily="34" charset="0"/>
                        </a:rPr>
                        <a:t>пл</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°С</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89,5</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5157">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13</a:t>
                      </a: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Arial" panose="020B0604020202020204" pitchFamily="34" charset="0"/>
                          <a:ea typeface="Times New Roman" panose="02020603050405020304" pitchFamily="18" charset="0"/>
                          <a:cs typeface="Arial" panose="020B0604020202020204" pitchFamily="34" charset="0"/>
                        </a:rPr>
                        <a:t>Плотность пластовой воды, ρ</a:t>
                      </a:r>
                      <a:r>
                        <a:rPr lang="ru-RU" sz="1100" baseline="-25000">
                          <a:effectLst/>
                          <a:latin typeface="Arial" panose="020B0604020202020204" pitchFamily="34" charset="0"/>
                          <a:ea typeface="Times New Roman" panose="02020603050405020304" pitchFamily="18" charset="0"/>
                          <a:cs typeface="Arial" panose="020B0604020202020204" pitchFamily="34" charset="0"/>
                        </a:rPr>
                        <a:t>пл</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a:effectLst/>
                          <a:latin typeface="Arial" panose="020B0604020202020204" pitchFamily="34" charset="0"/>
                          <a:ea typeface="Times New Roman" panose="02020603050405020304" pitchFamily="18" charset="0"/>
                          <a:cs typeface="Arial" panose="020B0604020202020204" pitchFamily="34" charset="0"/>
                        </a:rPr>
                        <a:t>кг/м</a:t>
                      </a:r>
                      <a:r>
                        <a:rPr lang="ru-RU" sz="1100" baseline="30000">
                          <a:effectLst/>
                          <a:latin typeface="Arial" panose="020B0604020202020204" pitchFamily="34" charset="0"/>
                          <a:ea typeface="Times New Roman" panose="02020603050405020304" pitchFamily="18" charset="0"/>
                          <a:cs typeface="Arial" panose="020B0604020202020204" pitchFamily="34" charset="0"/>
                        </a:rPr>
                        <a:t>3</a:t>
                      </a:r>
                      <a:endParaRPr lang="ru-RU" sz="900">
                        <a:effectLst/>
                        <a:latin typeface="Arial" panose="020B0604020202020204" pitchFamily="34" charset="0"/>
                        <a:ea typeface="Times New Roman" panose="02020603050405020304" pitchFamily="18" charset="0"/>
                        <a:cs typeface="Arial" panose="020B0604020202020204" pitchFamily="34" charset="0"/>
                      </a:endParaRPr>
                    </a:p>
                  </a:txBody>
                  <a:tcPr marL="53562" marR="53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a:effectLst/>
                          <a:latin typeface="Arial" panose="020B0604020202020204" pitchFamily="34" charset="0"/>
                          <a:ea typeface="Times New Roman" panose="02020603050405020304" pitchFamily="18" charset="0"/>
                          <a:cs typeface="Arial" panose="020B0604020202020204" pitchFamily="34" charset="0"/>
                        </a:rPr>
                        <a:t>1140</a:t>
                      </a:r>
                    </a:p>
                  </a:txBody>
                  <a:tcPr marL="53562" marR="53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5" name="Picture 4" descr="dc79769eff"/>
          <p:cNvPicPr>
            <a:picLocks noChangeAspect="1"/>
          </p:cNvPicPr>
          <p:nvPr/>
        </p:nvPicPr>
        <p:blipFill>
          <a:blip r:embed="rId2"/>
          <a:stretch>
            <a:fillRect/>
          </a:stretch>
        </p:blipFill>
        <p:spPr>
          <a:xfrm>
            <a:off x="131445" y="152400"/>
            <a:ext cx="2795905" cy="831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039745" y="-1270"/>
            <a:ext cx="9152255" cy="1049655"/>
          </a:xfrm>
        </p:spPr>
        <p:txBody>
          <a:bodyPr/>
          <a:lstStyle/>
          <a:p>
            <a:pPr algn="ctr" eaLnBrk="1" hangingPunct="1"/>
            <a:r>
              <a:rPr lang="ru-RU" altLang="ru-RU" sz="2400" dirty="0">
                <a:solidFill>
                  <a:srgbClr val="00A94F"/>
                </a:solidFill>
              </a:rPr>
              <a:t>Схема фильтрационного стенда для исследования водогазового воздействия</a:t>
            </a:r>
          </a:p>
        </p:txBody>
      </p:sp>
      <p:sp>
        <p:nvSpPr>
          <p:cNvPr id="5123" name="Текст 4"/>
          <p:cNvSpPr>
            <a:spLocks noGrp="1"/>
          </p:cNvSpPr>
          <p:nvPr>
            <p:ph type="body" sz="half" idx="2"/>
          </p:nvPr>
        </p:nvSpPr>
        <p:spPr>
          <a:xfrm>
            <a:off x="280657" y="5456914"/>
            <a:ext cx="11805719" cy="1198341"/>
          </a:xfrm>
        </p:spPr>
        <p:txBody>
          <a:bodyPr/>
          <a:lstStyle/>
          <a:p>
            <a:pPr eaLnBrk="1" hangingPunct="1"/>
            <a:r>
              <a:rPr lang="ru-RU" altLang="ru-RU" dirty="0"/>
              <a:t>1 – расходная  ёмкость для жидкости, 2, 3 – вентильные блоки, 4 – пресс-дозатор двойного действия, 5, 6, 14, 16, 18, 29 – датчики давления, 7 – обратный клапан, 8 – фильтр-смеситель, 9, 35 – газовые баллоны, 10, 36 – редукторы, 11, 15 – вентили регулировочные, 12, 17 – датчики разности давлений, 13, 19, 30 – термопары, 20, 21 – смотровые глазки, 22 – насыпная модель пласта или </a:t>
            </a:r>
            <a:r>
              <a:rPr lang="ru-RU" altLang="ru-RU" dirty="0" err="1"/>
              <a:t>кернодержатель</a:t>
            </a:r>
            <a:r>
              <a:rPr lang="ru-RU" altLang="ru-RU" dirty="0"/>
              <a:t>, 23 – винтовой пресс для создания горного давления, 24 – образцовый манометр, 25 – регулятор давления, 26 – сборная сепарационная ёмкость, 27 – вентиль запорный, 28, 34 – мерные ёмкости, 31 – трёхходовой кран, 32 – газовый счетчик, 33 – газометр</a:t>
            </a:r>
          </a:p>
        </p:txBody>
      </p:sp>
      <p:pic>
        <p:nvPicPr>
          <p:cNvPr id="5125" name="Рисунок 1"/>
          <p:cNvPicPr>
            <a:picLocks noChangeAspect="1" noChangeArrowheads="1"/>
          </p:cNvPicPr>
          <p:nvPr/>
        </p:nvPicPr>
        <p:blipFill>
          <a:blip r:embed="rId3">
            <a:lum bright="-96000" contrast="100000"/>
            <a:extLst>
              <a:ext uri="{28A0092B-C50C-407E-A947-70E740481C1C}">
                <a14:useLocalDpi xmlns:a14="http://schemas.microsoft.com/office/drawing/2010/main" val="0"/>
              </a:ext>
            </a:extLst>
          </a:blip>
          <a:srcRect/>
          <a:stretch>
            <a:fillRect/>
          </a:stretch>
        </p:blipFill>
        <p:spPr bwMode="auto">
          <a:xfrm>
            <a:off x="2874100" y="1066085"/>
            <a:ext cx="6443799" cy="437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c79769eff"/>
          <p:cNvPicPr>
            <a:picLocks noChangeAspect="1"/>
          </p:cNvPicPr>
          <p:nvPr/>
        </p:nvPicPr>
        <p:blipFill>
          <a:blip r:embed="rId4"/>
          <a:stretch>
            <a:fillRect/>
          </a:stretch>
        </p:blipFill>
        <p:spPr>
          <a:xfrm>
            <a:off x="131445" y="152400"/>
            <a:ext cx="2795905" cy="831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cstate="print"/>
          <a:srcRect/>
          <a:stretch>
            <a:fillRect/>
          </a:stretch>
        </p:blipFill>
        <p:spPr bwMode="auto">
          <a:xfrm>
            <a:off x="531879" y="1633299"/>
            <a:ext cx="8149186" cy="5038305"/>
          </a:xfrm>
          <a:prstGeom prst="rect">
            <a:avLst/>
          </a:prstGeom>
          <a:noFill/>
        </p:spPr>
      </p:pic>
      <p:sp>
        <p:nvSpPr>
          <p:cNvPr id="15" name="Text Box 7"/>
          <p:cNvSpPr txBox="1">
            <a:spLocks noChangeArrowheads="1"/>
          </p:cNvSpPr>
          <p:nvPr/>
        </p:nvSpPr>
        <p:spPr bwMode="auto">
          <a:xfrm>
            <a:off x="8851468" y="1905682"/>
            <a:ext cx="2752799" cy="2246769"/>
          </a:xfrm>
          <a:prstGeom prst="rect">
            <a:avLst/>
          </a:prstGeom>
          <a:solidFill>
            <a:schemeClr val="bg1"/>
          </a:solidFill>
          <a:ln w="9525">
            <a:solidFill>
              <a:schemeClr val="tx1"/>
            </a:solidFill>
            <a:miter lim="800000"/>
          </a:ln>
          <a:effectLst/>
        </p:spPr>
        <p:txBody>
          <a:bodyPr wrap="square">
            <a:spAutoFit/>
          </a:bodyPr>
          <a:lstStyle/>
          <a:p>
            <a:r>
              <a:rPr lang="el-GR" sz="1400" dirty="0">
                <a:solidFill>
                  <a:srgbClr val="333333"/>
                </a:solidFill>
              </a:rPr>
              <a:t>β</a:t>
            </a:r>
            <a:r>
              <a:rPr lang="ru-RU" sz="1400" baseline="-25000" dirty="0">
                <a:solidFill>
                  <a:srgbClr val="333333"/>
                </a:solidFill>
              </a:rPr>
              <a:t>мин</a:t>
            </a:r>
            <a:r>
              <a:rPr lang="ru-RU" sz="1400" dirty="0">
                <a:solidFill>
                  <a:srgbClr val="333333"/>
                </a:solidFill>
              </a:rPr>
              <a:t> – минимальное газосодержание, соответствующее левой границе области оптимальных газосодержаний,</a:t>
            </a:r>
            <a:endParaRPr lang="el-GR" sz="1400" dirty="0">
              <a:solidFill>
                <a:srgbClr val="333333"/>
              </a:solidFill>
            </a:endParaRPr>
          </a:p>
          <a:p>
            <a:r>
              <a:rPr lang="el-GR" sz="1400" dirty="0">
                <a:solidFill>
                  <a:srgbClr val="333333"/>
                </a:solidFill>
              </a:rPr>
              <a:t>β</a:t>
            </a:r>
            <a:r>
              <a:rPr lang="ru-RU" sz="1400" baseline="-25000" dirty="0">
                <a:solidFill>
                  <a:srgbClr val="333333"/>
                </a:solidFill>
              </a:rPr>
              <a:t>макс</a:t>
            </a:r>
            <a:r>
              <a:rPr lang="ru-RU" sz="1400" dirty="0">
                <a:solidFill>
                  <a:srgbClr val="333333"/>
                </a:solidFill>
              </a:rPr>
              <a:t> – максимальное газосодержание, соответствующее правой границе области оптимальных газосодержаний</a:t>
            </a:r>
          </a:p>
        </p:txBody>
      </p:sp>
      <p:sp>
        <p:nvSpPr>
          <p:cNvPr id="16" name="Заголовок 1"/>
          <p:cNvSpPr txBox="1"/>
          <p:nvPr/>
        </p:nvSpPr>
        <p:spPr>
          <a:xfrm>
            <a:off x="3131820" y="0"/>
            <a:ext cx="9060180" cy="1203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300" b="1" dirty="0">
                <a:solidFill>
                  <a:srgbClr val="00A94F"/>
                </a:solidFill>
              </a:rPr>
              <a:t>Определение области оптимальных </a:t>
            </a:r>
            <a:r>
              <a:rPr lang="ru-RU" sz="2300" b="1" dirty="0" err="1">
                <a:solidFill>
                  <a:srgbClr val="00A94F"/>
                </a:solidFill>
              </a:rPr>
              <a:t>газосодержаний</a:t>
            </a:r>
            <a:r>
              <a:rPr lang="ru-RU" sz="2300" b="1" dirty="0">
                <a:solidFill>
                  <a:srgbClr val="00A94F"/>
                </a:solidFill>
              </a:rPr>
              <a:t> водогазовой смеси в пластовых условиях при фильтрационных исследованиях</a:t>
            </a:r>
          </a:p>
        </p:txBody>
      </p:sp>
      <p:sp>
        <p:nvSpPr>
          <p:cNvPr id="17" name="Text Box 8"/>
          <p:cNvSpPr txBox="1">
            <a:spLocks noChangeArrowheads="1"/>
          </p:cNvSpPr>
          <p:nvPr/>
        </p:nvSpPr>
        <p:spPr bwMode="auto">
          <a:xfrm>
            <a:off x="1172698" y="1294760"/>
            <a:ext cx="3168352" cy="584775"/>
          </a:xfrm>
          <a:prstGeom prst="rect">
            <a:avLst/>
          </a:prstGeom>
          <a:noFill/>
          <a:ln w="9525">
            <a:noFill/>
            <a:miter lim="800000"/>
          </a:ln>
          <a:effectLst/>
        </p:spPr>
        <p:txBody>
          <a:bodyPr wrap="square">
            <a:spAutoFit/>
          </a:bodyPr>
          <a:lstStyle/>
          <a:p>
            <a:r>
              <a:rPr lang="ru-RU" sz="1600" dirty="0" err="1">
                <a:solidFill>
                  <a:srgbClr val="333333"/>
                </a:solidFill>
              </a:rPr>
              <a:t>К</a:t>
            </a:r>
            <a:r>
              <a:rPr lang="ru-RU" sz="1600" baseline="-25000" dirty="0" err="1">
                <a:solidFill>
                  <a:srgbClr val="333333"/>
                </a:solidFill>
              </a:rPr>
              <a:t>выт</a:t>
            </a:r>
            <a:r>
              <a:rPr lang="ru-RU" sz="1600" dirty="0">
                <a:solidFill>
                  <a:srgbClr val="333333"/>
                </a:solidFill>
              </a:rPr>
              <a:t> – коэффициент вытеснения нефти</a:t>
            </a:r>
          </a:p>
        </p:txBody>
      </p:sp>
      <p:pic>
        <p:nvPicPr>
          <p:cNvPr id="3" name="Picture 2"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1919536" y="1535704"/>
            <a:ext cx="8435334" cy="4917633"/>
          </a:xfrm>
          <a:prstGeom prst="rect">
            <a:avLst/>
          </a:prstGeom>
          <a:noFill/>
        </p:spPr>
      </p:pic>
      <p:sp>
        <p:nvSpPr>
          <p:cNvPr id="8" name="Заголовок 1"/>
          <p:cNvSpPr txBox="1"/>
          <p:nvPr/>
        </p:nvSpPr>
        <p:spPr>
          <a:xfrm>
            <a:off x="3115945" y="-12065"/>
            <a:ext cx="9075420" cy="1496695"/>
          </a:xfrm>
          <a:prstGeom prst="rect">
            <a:avLst/>
          </a:prstGeom>
        </p:spPr>
        <p:txBody>
          <a:bodyPr vert="horz" lIns="91440" tIns="45720" rIns="91440" bIns="45720" rtlCol="0" anchor="ctr">
            <a:normAutofit fontScale="5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ru-RU" sz="4180" b="1" dirty="0">
                <a:solidFill>
                  <a:srgbClr val="00A94F"/>
                </a:solidFill>
                <a:latin typeface="Calibri" panose="020F0502020204030204"/>
              </a:rPr>
              <a:t>Зависимости коэффициентов вытеснения </a:t>
            </a:r>
            <a:r>
              <a:rPr lang="ru-RU" sz="4180" b="1" dirty="0" err="1">
                <a:solidFill>
                  <a:srgbClr val="00A94F"/>
                </a:solidFill>
                <a:latin typeface="Calibri" panose="020F0502020204030204"/>
              </a:rPr>
              <a:t>нефтей</a:t>
            </a:r>
            <a:r>
              <a:rPr lang="ru-RU" sz="4180" b="1" dirty="0">
                <a:solidFill>
                  <a:srgbClr val="00A94F"/>
                </a:solidFill>
                <a:latin typeface="Calibri" panose="020F0502020204030204"/>
              </a:rPr>
              <a:t> различной</a:t>
            </a:r>
            <a:br>
              <a:rPr lang="ru-RU" sz="4180" b="1" dirty="0">
                <a:solidFill>
                  <a:srgbClr val="00A94F"/>
                </a:solidFill>
                <a:latin typeface="Calibri" panose="020F0502020204030204"/>
              </a:rPr>
            </a:br>
            <a:r>
              <a:rPr lang="ru-RU" sz="4180" b="1" dirty="0">
                <a:solidFill>
                  <a:srgbClr val="00A94F"/>
                </a:solidFill>
                <a:latin typeface="Calibri" panose="020F0502020204030204"/>
              </a:rPr>
              <a:t>вязкости (для маловязкой нефти представлены данные Е.И. </a:t>
            </a:r>
            <a:r>
              <a:rPr lang="ru-RU" sz="4180" b="1" dirty="0" err="1">
                <a:solidFill>
                  <a:srgbClr val="00A94F"/>
                </a:solidFill>
                <a:latin typeface="Calibri" panose="020F0502020204030204"/>
              </a:rPr>
              <a:t>Лискевича</a:t>
            </a:r>
            <a:r>
              <a:rPr lang="ru-RU" sz="4180" b="1" dirty="0">
                <a:solidFill>
                  <a:srgbClr val="00A94F"/>
                </a:solidFill>
                <a:latin typeface="Calibri" panose="020F0502020204030204"/>
              </a:rPr>
              <a:t>, Ю.М. Островского) и керосина от </a:t>
            </a:r>
            <a:r>
              <a:rPr lang="ru-RU" sz="4180" b="1" dirty="0" err="1">
                <a:solidFill>
                  <a:srgbClr val="00A94F"/>
                </a:solidFill>
                <a:latin typeface="Calibri" panose="020F0502020204030204"/>
              </a:rPr>
              <a:t>газосодержания</a:t>
            </a:r>
            <a:r>
              <a:rPr lang="ru-RU" sz="4180" b="1" dirty="0">
                <a:solidFill>
                  <a:srgbClr val="00A94F"/>
                </a:solidFill>
                <a:latin typeface="Calibri" panose="020F0502020204030204"/>
              </a:rPr>
              <a:t> водогазовой смеси</a:t>
            </a:r>
          </a:p>
        </p:txBody>
      </p:sp>
      <p:pic>
        <p:nvPicPr>
          <p:cNvPr id="3" name="Picture 2" descr="dc79769eff"/>
          <p:cNvPicPr>
            <a:picLocks noChangeAspect="1"/>
          </p:cNvPicPr>
          <p:nvPr/>
        </p:nvPicPr>
        <p:blipFill>
          <a:blip r:embed="rId3"/>
          <a:stretch>
            <a:fillRect/>
          </a:stretch>
        </p:blipFill>
        <p:spPr>
          <a:xfrm>
            <a:off x="131445" y="152400"/>
            <a:ext cx="2795905" cy="83185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TotalTime>
  <Words>3577</Words>
  <Application>Microsoft Office PowerPoint</Application>
  <PresentationFormat>Широкоэкранный</PresentationFormat>
  <Paragraphs>404</Paragraphs>
  <Slides>41</Slides>
  <Notes>10</Notes>
  <HiddenSlides>0</HiddenSlides>
  <MMClips>1</MMClips>
  <ScaleCrop>false</ScaleCrop>
  <HeadingPairs>
    <vt:vector size="6" baseType="variant">
      <vt:variant>
        <vt:lpstr>Использованные шрифты</vt:lpstr>
      </vt:variant>
      <vt:variant>
        <vt:i4>7</vt:i4>
      </vt:variant>
      <vt:variant>
        <vt:lpstr>Тема</vt:lpstr>
      </vt:variant>
      <vt:variant>
        <vt:i4>8</vt:i4>
      </vt:variant>
      <vt:variant>
        <vt:lpstr>Заголовки слайдов</vt:lpstr>
      </vt:variant>
      <vt:variant>
        <vt:i4>41</vt:i4>
      </vt:variant>
    </vt:vector>
  </HeadingPairs>
  <TitlesOfParts>
    <vt:vector size="56" baseType="lpstr">
      <vt:lpstr>Arial</vt:lpstr>
      <vt:lpstr>Arial Cyr</vt:lpstr>
      <vt:lpstr>Calibri</vt:lpstr>
      <vt:lpstr>Calibri Light</vt:lpstr>
      <vt:lpstr>Courier New</vt:lpstr>
      <vt:lpstr>Symbol</vt:lpstr>
      <vt:lpstr>Times New Roman</vt:lpstr>
      <vt:lpstr>Тема Office</vt:lpstr>
      <vt:lpstr>1_Тема Office</vt:lpstr>
      <vt:lpstr>2_Тема Office</vt:lpstr>
      <vt:lpstr>3_Тема Office</vt:lpstr>
      <vt:lpstr>4_Тема Office</vt:lpstr>
      <vt:lpstr>5_Тема Office</vt:lpstr>
      <vt:lpstr>6_Тема Office</vt:lpstr>
      <vt:lpstr>7_Тема Office</vt:lpstr>
      <vt:lpstr>Презентация PowerPoint</vt:lpstr>
      <vt:lpstr>Презентация PowerPoint</vt:lpstr>
      <vt:lpstr>Презентация PowerPoint</vt:lpstr>
      <vt:lpstr>Презентация PowerPoint</vt:lpstr>
      <vt:lpstr>1. Создание нового стенда для фильтрационных экспериментов по вытеснению нефти различными рабочими агентами и водогазовыми смесями. 2. Исследование процесса вытеснения маловязкой нефти месторождения Кульжан из моделей пласта(насыпных и керновом материале) водой, полимерными композициями и водогазовыми смесями без ПАВ, а также с добавлением ПАВ. 3. Проведение фильтрационных экспериментов с параметрами моделей, характеризующими как пласт на текущей стадии разработки, в том числе подбор скорости фильтрации в модели и длины керновой колонки исходя из критериев подобия и теории размерностей (скорость фильтрации в модели не превышала 1 м/сут). 5. Разработка технологии водогазового воздействия на горизонт Х месторождения Кульжан с применением насосно-эжекторных систем (подбор компоновки эжектора, диаметра сопла, размера камеры смешения для достижения оптимальных параметров его работы и достижения максимального КПД) 6. Исследования подавления коалесценции газовых пузырьков для повышения стабильности закачиваемой в пласт водогазовой смеси. 7. Разработка технологических схем насосно-эжекторных систем для утилизации попутного нефтяного газа путем совместной закачки с водой в пласт.</vt:lpstr>
      <vt:lpstr>Краткая характеристика опытного участка</vt:lpstr>
      <vt:lpstr>Схема фильтрационного стенда для исследования водогазового воздействия</vt:lpstr>
      <vt:lpstr>Презентация PowerPoint</vt:lpstr>
      <vt:lpstr>Презентация PowerPoint</vt:lpstr>
      <vt:lpstr>Кернодержатель с насыпной моделью пласта</vt:lpstr>
      <vt:lpstr>Характеристики модели пласта</vt:lpstr>
      <vt:lpstr>Моделирование гранулометрического состава керна</vt:lpstr>
      <vt:lpstr>Презентация PowerPoint</vt:lpstr>
      <vt:lpstr>Презентация PowerPoint</vt:lpstr>
      <vt:lpstr>Презентация PowerPoint</vt:lpstr>
      <vt:lpstr>Презентация PowerPoint</vt:lpstr>
      <vt:lpstr> 1. Исследование процесса вытеснения маловязкой нефти месторождения Аксай из насыпных моделей пласта водой и водогазовыми смесями без ПАВ, а также с добавлением ПАВ. 2. Проведение фильтрационных экспериментов с параметрами моделей, характеризующими пласт на текущей стадии разработки. 3.Подтверждение расчетного значения прироста коэффициента вытеснения 4. Определение области оптимального входного газосодержания водогазовой смеси 5.  В дальнейшем на стенде будут проведены исследования подавления коалесценции газовых пузырьков для повышения стабильности закачиваемой в пласт водогазовой смеси. </vt:lpstr>
      <vt:lpstr>Краткая характеристика опытного участка</vt:lpstr>
      <vt:lpstr>Презентация PowerPoint</vt:lpstr>
      <vt:lpstr>Презентация PowerPoint</vt:lpstr>
      <vt:lpstr>Презентация PowerPoint</vt:lpstr>
      <vt:lpstr>Презентация PowerPoint</vt:lpstr>
      <vt:lpstr>Презентация PowerPoint</vt:lpstr>
      <vt:lpstr>Образцы ПАВ, предоставленные компанией BASF</vt:lpstr>
      <vt:lpstr>Презентация PowerPoint</vt:lpstr>
      <vt:lpstr>Презентация PowerPoint</vt:lpstr>
      <vt:lpstr>Презентация PowerPoint</vt:lpstr>
      <vt:lpstr>Презентация PowerPoint</vt:lpstr>
      <vt:lpstr>Презентация PowerPoint</vt:lpstr>
      <vt:lpstr>Пробы смеси «вода-ПАВ-газ», отобранные из семьдесят шестой ступени насоса ЭЦН-5-80. Цена деления измерительной шкалы микроскопа – 40 мкм.</vt:lpstr>
      <vt:lpstr>Варианты разработки Самодуровского месторождения</vt:lpstr>
      <vt:lpstr>Динамика дисконтированных денежных потоков разработки Самодуровского месторождения по вариантам</vt:lpstr>
      <vt:lpstr>Презентация PowerPoint</vt:lpstr>
      <vt:lpstr>Презентация PowerPoint</vt:lpstr>
      <vt:lpstr>Ожидаемые результаты внедрения ВГВ</vt:lpstr>
      <vt:lpstr>Презентация PowerPoint</vt:lpstr>
      <vt:lpstr>Презентация PowerPoint</vt:lpstr>
      <vt:lpstr>Презентация PowerPoint</vt:lpstr>
      <vt:lpstr>Схема системы для ВГВ на Самодуровском месторождении </vt:lpstr>
      <vt:lpstr>Презентация PowerPoint</vt:lpstr>
      <vt:lpstr>Принципиальная схема НЭС для месторождения Кульжан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Дроздов Александр Николаевич</dc:creator>
  <cp:lastModifiedBy>Дроздов Александр Николаевич</cp:lastModifiedBy>
  <cp:revision>60</cp:revision>
  <dcterms:created xsi:type="dcterms:W3CDTF">2022-04-30T08:00:00Z</dcterms:created>
  <dcterms:modified xsi:type="dcterms:W3CDTF">2022-08-18T14:31:39Z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ECC0352EE74B485C9ADED765442BD412</vt:lpwstr>
  </property>
  <property fmtid="{D5CDD505-2E9C-101B-9397-08002B2CF9AE}" pid="3" name="KSOProductBuildVer">
    <vt:lpwstr>1033-11.2.0.10452</vt:lpwstr>
  </property>
</Properties>
</file>